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0" r:id="rId5"/>
    <p:sldId id="261" r:id="rId6"/>
    <p:sldId id="265" r:id="rId7"/>
    <p:sldId id="266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412F2-920D-4E55-846E-EEA6625D2AE0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77EB9-9DE1-4844-ACFE-CFFB32AB13F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gi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 l="31393" t="22588" r="28572" b="66118"/>
          <a:stretch>
            <a:fillRect/>
          </a:stretch>
        </p:blipFill>
        <p:spPr bwMode="auto">
          <a:xfrm>
            <a:off x="2285984" y="571480"/>
            <a:ext cx="43577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2"/>
          <a:srcRect l="17108" t="35764" r="15697" b="47765"/>
          <a:stretch>
            <a:fillRect/>
          </a:stretch>
        </p:blipFill>
        <p:spPr bwMode="auto">
          <a:xfrm>
            <a:off x="1428728" y="1714489"/>
            <a:ext cx="600079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2"/>
          <a:srcRect l="17108" t="51765" r="15697" b="8235"/>
          <a:stretch>
            <a:fillRect/>
          </a:stretch>
        </p:blipFill>
        <p:spPr bwMode="auto">
          <a:xfrm>
            <a:off x="1500166" y="3500438"/>
            <a:ext cx="542928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285720" y="6488668"/>
            <a:ext cx="3533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</a:t>
            </a:r>
            <a:r>
              <a:rPr lang="es-ES" dirty="0" smtClean="0"/>
              <a:t>Tiravantti  </a:t>
            </a:r>
            <a:r>
              <a:rPr lang="es-ES" dirty="0" smtClean="0"/>
              <a:t>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28572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Si </a:t>
            </a:r>
            <a:r>
              <a:rPr lang="es-ES" sz="3200" dirty="0" smtClean="0"/>
              <a:t>despreciamos la pequeña diferencia entre E y E*  las fuerzas sobre cada una de las cargas forman un par.</a:t>
            </a:r>
            <a:endParaRPr lang="es-ES" sz="3200" dirty="0"/>
          </a:p>
        </p:txBody>
      </p:sp>
      <p:cxnSp>
        <p:nvCxnSpPr>
          <p:cNvPr id="6" name="5 Conector recto"/>
          <p:cNvCxnSpPr/>
          <p:nvPr/>
        </p:nvCxnSpPr>
        <p:spPr>
          <a:xfrm rot="5400000" flipH="1" flipV="1">
            <a:off x="2821769" y="2678901"/>
            <a:ext cx="157163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4286248" y="2500306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2857488" y="4071942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 de flecha"/>
          <p:cNvCxnSpPr>
            <a:stCxn id="7" idx="5"/>
          </p:cNvCxnSpPr>
          <p:nvPr/>
        </p:nvCxnSpPr>
        <p:spPr>
          <a:xfrm rot="5400000" flipH="1" flipV="1">
            <a:off x="5031116" y="1877390"/>
            <a:ext cx="60976" cy="13068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8" idx="3"/>
          </p:cNvCxnSpPr>
          <p:nvPr/>
        </p:nvCxnSpPr>
        <p:spPr>
          <a:xfrm rot="5400000" flipH="1">
            <a:off x="2194520" y="3520464"/>
            <a:ext cx="50514" cy="12963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143240" y="314324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a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286380" y="200024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qE</a:t>
            </a:r>
            <a:endParaRPr lang="es-ES" sz="28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285852" y="421481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-qE</a:t>
            </a:r>
            <a:endParaRPr lang="es-ES" sz="2800" dirty="0"/>
          </a:p>
        </p:txBody>
      </p:sp>
      <p:cxnSp>
        <p:nvCxnSpPr>
          <p:cNvPr id="17" name="16 Conector recto"/>
          <p:cNvCxnSpPr/>
          <p:nvPr/>
        </p:nvCxnSpPr>
        <p:spPr>
          <a:xfrm rot="16200000" flipH="1">
            <a:off x="2178827" y="3607595"/>
            <a:ext cx="292895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lecha circular"/>
          <p:cNvSpPr/>
          <p:nvPr/>
        </p:nvSpPr>
        <p:spPr>
          <a:xfrm rot="11471947">
            <a:off x="3270903" y="5003868"/>
            <a:ext cx="1138369" cy="6906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826296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500694" y="3714752"/>
            <a:ext cx="3643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Dipolo eléctrico dentro de un campo eléctrico </a:t>
            </a:r>
            <a:endParaRPr lang="es-ES" sz="2400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1000100" y="2643182"/>
            <a:ext cx="157163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785786" y="221455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E</a:t>
            </a:r>
            <a:endParaRPr lang="es-ES" sz="2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0"/>
            <a:ext cx="8358246" cy="1285861"/>
          </a:xfrm>
        </p:spPr>
        <p:txBody>
          <a:bodyPr>
            <a:normAutofit/>
          </a:bodyPr>
          <a:lstStyle/>
          <a:p>
            <a:pPr algn="l"/>
            <a:r>
              <a:rPr lang="es-ES_tradnl" sz="2800" dirty="0" smtClean="0"/>
              <a:t>Calcular el potencial eléctrico en el punto J para la distribución de carga llamada cuadrupolo eléctrico lineal </a:t>
            </a:r>
            <a:endParaRPr lang="es-ES" sz="2800" dirty="0"/>
          </a:p>
        </p:txBody>
      </p:sp>
      <p:pic>
        <p:nvPicPr>
          <p:cNvPr id="17410" name="Picture 2" descr="C:\Archivos de programa\Microsoft Office\MEDIA\OFFICE11\Bullets\BD1486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717148" flipH="1" flipV="1">
            <a:off x="1350253" y="2350393"/>
            <a:ext cx="394499" cy="394499"/>
          </a:xfrm>
          <a:prstGeom prst="rect">
            <a:avLst/>
          </a:prstGeom>
          <a:noFill/>
        </p:spPr>
      </p:pic>
      <p:pic>
        <p:nvPicPr>
          <p:cNvPr id="5" name="Picture 2" descr="C:\Archivos de programa\Microsoft Office\MEDIA\OFFICE11\Bullets\BD1486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717148" flipH="1" flipV="1">
            <a:off x="1350254" y="3279087"/>
            <a:ext cx="394499" cy="394499"/>
          </a:xfrm>
          <a:prstGeom prst="rect">
            <a:avLst/>
          </a:prstGeom>
          <a:noFill/>
        </p:spPr>
      </p:pic>
      <p:pic>
        <p:nvPicPr>
          <p:cNvPr id="6" name="Picture 2" descr="C:\Archivos de programa\Microsoft Office\MEDIA\OFFICE11\Bullets\BD1486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717148" flipH="1" flipV="1">
            <a:off x="1421692" y="4422095"/>
            <a:ext cx="394499" cy="39449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714348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q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10" y="321468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- 2q</a:t>
            </a:r>
            <a:endParaRPr lang="es-ES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442913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   +q</a:t>
            </a:r>
            <a:endParaRPr lang="es-ES" sz="2800" dirty="0"/>
          </a:p>
        </p:txBody>
      </p:sp>
      <p:sp>
        <p:nvSpPr>
          <p:cNvPr id="10" name="9 Elipse"/>
          <p:cNvSpPr/>
          <p:nvPr/>
        </p:nvSpPr>
        <p:spPr>
          <a:xfrm>
            <a:off x="5715008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857884" y="142873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J</a:t>
            </a:r>
            <a:endParaRPr lang="es-ES" sz="2800" dirty="0"/>
          </a:p>
        </p:txBody>
      </p:sp>
      <p:cxnSp>
        <p:nvCxnSpPr>
          <p:cNvPr id="13" name="12 Conector recto de flecha"/>
          <p:cNvCxnSpPr>
            <a:stCxn id="17410" idx="0"/>
            <a:endCxn id="10" idx="2"/>
          </p:cNvCxnSpPr>
          <p:nvPr/>
        </p:nvCxnSpPr>
        <p:spPr>
          <a:xfrm flipV="1">
            <a:off x="1726685" y="1714488"/>
            <a:ext cx="3988323" cy="750686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0"/>
          </p:cNvCxnSpPr>
          <p:nvPr/>
        </p:nvCxnSpPr>
        <p:spPr>
          <a:xfrm flipV="1">
            <a:off x="1726686" y="1857365"/>
            <a:ext cx="3916884" cy="15365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6" idx="0"/>
          </p:cNvCxnSpPr>
          <p:nvPr/>
        </p:nvCxnSpPr>
        <p:spPr>
          <a:xfrm flipV="1">
            <a:off x="1798124" y="1857365"/>
            <a:ext cx="3916884" cy="26795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5" idx="3"/>
          </p:cNvCxnSpPr>
          <p:nvPr/>
        </p:nvCxnSpPr>
        <p:spPr>
          <a:xfrm rot="16200000" flipH="1">
            <a:off x="1249702" y="4035788"/>
            <a:ext cx="773611" cy="130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 rot="16200000" flipV="1">
            <a:off x="1178694" y="3036092"/>
            <a:ext cx="714382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2571736" y="26431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</a:t>
            </a:r>
            <a:endParaRPr lang="es-ES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428860" y="192880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r1</a:t>
            </a:r>
            <a:endParaRPr lang="es-ES" sz="2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143240" y="3643314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r2</a:t>
            </a:r>
            <a:endParaRPr lang="es-ES" sz="2400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571604" y="3000372"/>
          <a:ext cx="357187" cy="446087"/>
        </p:xfrm>
        <a:graphic>
          <a:graphicData uri="http://schemas.openxmlformats.org/presentationml/2006/ole">
            <p:oleObj spid="_x0000_s17411" name="Equation" r:id="rId4" imgW="126720" imgH="177480" progId="">
              <p:embed/>
            </p:oleObj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357166"/>
            <a:ext cx="49839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carga neta del sistema es cero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0034" y="1000108"/>
            <a:ext cx="4775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 existe potencial mono polar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42910" y="1714488"/>
            <a:ext cx="4238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 momento dipolar es cero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571744"/>
            <a:ext cx="4929215" cy="54769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14348" y="3286124"/>
            <a:ext cx="4147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 existe potencial dipolar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00034" y="3929066"/>
            <a:ext cx="6466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Entonces debe existir potencial cuadripolar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659321"/>
            <a:ext cx="3429024" cy="762005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28662" y="5572140"/>
            <a:ext cx="4844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Debemos  calcular  1/r</a:t>
            </a:r>
            <a:r>
              <a:rPr kumimoji="0" lang="es-E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 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 1/r</a:t>
            </a:r>
            <a:r>
              <a:rPr kumimoji="0" lang="es-E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 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18435" grpId="0"/>
      <p:bldP spid="18439" grpId="0"/>
      <p:bldP spid="18440" grpId="0"/>
      <p:bldP spid="184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857231"/>
            <a:ext cx="4572032" cy="488987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5715008" y="78579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por la ley de  cosenos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785786" y="1643050"/>
            <a:ext cx="5233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Dividiendo entre  r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  , sacando raíz </a:t>
            </a:r>
            <a:endParaRPr lang="es-ES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428868"/>
            <a:ext cx="5500726" cy="876306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643314"/>
            <a:ext cx="5572164" cy="1036974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857224" y="4929198"/>
            <a:ext cx="5514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Usando el desarrollo del binomio </a:t>
            </a:r>
            <a:endParaRPr lang="es-ES" sz="2800" dirty="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786453"/>
            <a:ext cx="6072230" cy="914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642918"/>
            <a:ext cx="3071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   n= - ½   y   x =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642918"/>
            <a:ext cx="2928958" cy="657231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545577"/>
            <a:ext cx="6000792" cy="977271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786058"/>
            <a:ext cx="7500990" cy="1000132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071941"/>
            <a:ext cx="6715172" cy="947243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5286388"/>
            <a:ext cx="74754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Trabajando de igual forma se obtiene para  r</a:t>
            </a:r>
            <a:r>
              <a:rPr kumimoji="0" lang="es-E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71480"/>
            <a:ext cx="6479945" cy="78581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428596" y="1571612"/>
            <a:ext cx="8143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Remplazando estas dos últimas ecuaciones  para el potencial resulta </a:t>
            </a:r>
            <a:endParaRPr lang="es-ES" sz="28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928934"/>
            <a:ext cx="6572296" cy="70702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000100" y="4000504"/>
            <a:ext cx="5712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Pero el momento cuadripolar es 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1"/>
            <a:ext cx="5357850" cy="1079343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857233"/>
            <a:ext cx="8501122" cy="642942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357430"/>
            <a:ext cx="3571900" cy="517926"/>
          </a:xfrm>
          <a:prstGeom prst="rect">
            <a:avLst/>
          </a:prstGeom>
          <a:noFill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130" y="3500438"/>
            <a:ext cx="5885696" cy="1214446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 l="17460" t="23529" r="18871" b="55765"/>
          <a:stretch>
            <a:fillRect/>
          </a:stretch>
        </p:blipFill>
        <p:spPr bwMode="auto">
          <a:xfrm>
            <a:off x="1285852" y="642918"/>
            <a:ext cx="55721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2"/>
          <a:srcRect l="17460" t="43764" r="18871" b="16471"/>
          <a:stretch>
            <a:fillRect/>
          </a:stretch>
        </p:blipFill>
        <p:spPr bwMode="auto">
          <a:xfrm>
            <a:off x="1428728" y="2714620"/>
            <a:ext cx="542928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rchivos de programa\Microsoft Office\MEDIA\OFFICE11\Bullets\BD1486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1643042" y="1428736"/>
            <a:ext cx="571504" cy="57150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5" name="Picture 2" descr="C:\Archivos de programa\Microsoft Office\MEDIA\OFFICE11\Bullets\BD14866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1714480" y="3643314"/>
            <a:ext cx="571504" cy="57150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142976" y="14287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+q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071538" y="378619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-q</a:t>
            </a:r>
            <a:endParaRPr lang="es-ES" sz="2400" dirty="0"/>
          </a:p>
        </p:txBody>
      </p:sp>
      <p:pic>
        <p:nvPicPr>
          <p:cNvPr id="1027" name="Picture 3" descr="C:\Archivos de programa\Microsoft Office\MEDIA\OFFICE11\Bullets\BD14867_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6715140" y="928670"/>
            <a:ext cx="412753" cy="28575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4286248" y="271462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</a:t>
            </a:r>
            <a:r>
              <a:rPr lang="es-ES_tradnl" dirty="0" smtClean="0"/>
              <a:t>2</a:t>
            </a:r>
            <a:endParaRPr lang="es-ES" dirty="0"/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2214546" y="1214422"/>
            <a:ext cx="4572032" cy="25717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026" idx="1"/>
            <a:endCxn id="1027" idx="1"/>
          </p:cNvCxnSpPr>
          <p:nvPr/>
        </p:nvCxnSpPr>
        <p:spPr>
          <a:xfrm flipV="1">
            <a:off x="2214546" y="1071546"/>
            <a:ext cx="4500594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286116" y="85723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</a:t>
            </a:r>
            <a:r>
              <a:rPr lang="es-ES_tradnl" dirty="0" smtClean="0"/>
              <a:t>1</a:t>
            </a:r>
            <a:endParaRPr lang="es-ES" sz="2400" dirty="0"/>
          </a:p>
        </p:txBody>
      </p:sp>
      <p:cxnSp>
        <p:nvCxnSpPr>
          <p:cNvPr id="23" name="22 Conector recto de flecha"/>
          <p:cNvCxnSpPr>
            <a:stCxn id="5" idx="2"/>
          </p:cNvCxnSpPr>
          <p:nvPr/>
        </p:nvCxnSpPr>
        <p:spPr>
          <a:xfrm rot="16200000" flipV="1">
            <a:off x="1071538" y="2714620"/>
            <a:ext cx="178595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flipV="1">
            <a:off x="2000232" y="1214422"/>
            <a:ext cx="4500594" cy="15001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32 Objeto"/>
          <p:cNvGraphicFramePr>
            <a:graphicFrameLocks noChangeAspect="1"/>
          </p:cNvGraphicFramePr>
          <p:nvPr/>
        </p:nvGraphicFramePr>
        <p:xfrm>
          <a:off x="4675188" y="3340100"/>
          <a:ext cx="127000" cy="177800"/>
        </p:xfrm>
        <a:graphic>
          <a:graphicData uri="http://schemas.openxmlformats.org/presentationml/2006/ole">
            <p:oleObj spid="_x0000_s1030" name="Equation" r:id="rId5" imgW="126720" imgH="177480" progId="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643306" y="5143512"/>
          <a:ext cx="714380" cy="428628"/>
        </p:xfrm>
        <a:graphic>
          <a:graphicData uri="http://schemas.openxmlformats.org/presentationml/2006/ole">
            <p:oleObj spid="_x0000_s1032" name="Equation" r:id="rId6" imgW="126720" imgH="177480" progId="">
              <p:embed/>
            </p:oleObj>
          </a:graphicData>
        </a:graphic>
      </p:graphicFrame>
      <p:cxnSp>
        <p:nvCxnSpPr>
          <p:cNvPr id="37" name="36 Conector recto"/>
          <p:cNvCxnSpPr/>
          <p:nvPr/>
        </p:nvCxnSpPr>
        <p:spPr>
          <a:xfrm rot="16200000" flipH="1">
            <a:off x="1893075" y="2178835"/>
            <a:ext cx="142876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500166" y="257174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d</a:t>
            </a:r>
            <a:endParaRPr lang="es-ES" sz="2400" dirty="0"/>
          </a:p>
        </p:txBody>
      </p:sp>
      <p:sp>
        <p:nvSpPr>
          <p:cNvPr id="39" name="38 CuadroTexto"/>
          <p:cNvSpPr txBox="1"/>
          <p:nvPr/>
        </p:nvSpPr>
        <p:spPr>
          <a:xfrm rot="19857048">
            <a:off x="2419853" y="3581606"/>
            <a:ext cx="1925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r</a:t>
            </a:r>
            <a:r>
              <a:rPr lang="es-ES_tradnl" dirty="0" smtClean="0"/>
              <a:t>2 -</a:t>
            </a:r>
            <a:r>
              <a:rPr lang="es-ES_tradnl" sz="2400" dirty="0" smtClean="0"/>
              <a:t> r</a:t>
            </a:r>
            <a:r>
              <a:rPr lang="es-ES_tradnl" dirty="0" smtClean="0"/>
              <a:t>1</a:t>
            </a:r>
            <a:r>
              <a:rPr lang="es-ES_tradnl" sz="2400" dirty="0" smtClean="0"/>
              <a:t> </a:t>
            </a:r>
            <a:endParaRPr lang="es-ES" sz="2400" dirty="0"/>
          </a:p>
        </p:txBody>
      </p:sp>
      <p:sp>
        <p:nvSpPr>
          <p:cNvPr id="40" name="39 Rectángulo"/>
          <p:cNvSpPr/>
          <p:nvPr/>
        </p:nvSpPr>
        <p:spPr>
          <a:xfrm>
            <a:off x="1785918" y="5072074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r</a:t>
            </a:r>
            <a:r>
              <a:rPr lang="es-ES_tradnl" dirty="0" smtClean="0"/>
              <a:t>2</a:t>
            </a:r>
            <a:r>
              <a:rPr lang="es-ES_tradnl" sz="2800" dirty="0" smtClean="0"/>
              <a:t> – r</a:t>
            </a:r>
            <a:r>
              <a:rPr lang="es-ES_tradnl" dirty="0" smtClean="0"/>
              <a:t>1</a:t>
            </a:r>
            <a:r>
              <a:rPr lang="es-ES_tradnl" sz="2800" dirty="0" smtClean="0"/>
              <a:t> =d </a:t>
            </a:r>
            <a:r>
              <a:rPr lang="es-ES_tradnl" sz="2800" dirty="0" err="1" smtClean="0"/>
              <a:t>cos</a:t>
            </a:r>
            <a:r>
              <a:rPr lang="es-ES_tradnl" sz="2800" dirty="0" smtClean="0"/>
              <a:t>          </a:t>
            </a:r>
            <a:endParaRPr lang="es-ES" sz="28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358082" y="71435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p</a:t>
            </a:r>
            <a:endParaRPr lang="es-ES" sz="2800" dirty="0"/>
          </a:p>
        </p:txBody>
      </p:sp>
      <p:cxnSp>
        <p:nvCxnSpPr>
          <p:cNvPr id="43" name="42 Conector recto"/>
          <p:cNvCxnSpPr>
            <a:stCxn id="1026" idx="2"/>
          </p:cNvCxnSpPr>
          <p:nvPr/>
        </p:nvCxnSpPr>
        <p:spPr>
          <a:xfrm rot="16200000" flipV="1">
            <a:off x="1357290" y="857232"/>
            <a:ext cx="107157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1500166" y="35716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z</a:t>
            </a:r>
            <a:endParaRPr lang="es-ES" sz="28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2928926" y="200024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r</a:t>
            </a:r>
            <a:endParaRPr lang="es-ES" sz="2800" dirty="0"/>
          </a:p>
        </p:txBody>
      </p:sp>
      <p:graphicFrame>
        <p:nvGraphicFramePr>
          <p:cNvPr id="49" name="48 Objeto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33" name="Equation" r:id="rId7" imgW="0" imgH="0" progId="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928794" y="2357430"/>
          <a:ext cx="357190" cy="446090"/>
        </p:xfrm>
        <a:graphic>
          <a:graphicData uri="http://schemas.openxmlformats.org/presentationml/2006/ole">
            <p:oleObj spid="_x0000_s1034" name="Equation" r:id="rId8" imgW="126720" imgH="177480" progId="">
              <p:embed/>
            </p:oleObj>
          </a:graphicData>
        </a:graphic>
      </p:graphicFrame>
      <p:sp>
        <p:nvSpPr>
          <p:cNvPr id="25" name="24 CuadroTexto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28604"/>
            <a:ext cx="2273027" cy="694536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28596" y="1428737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Si   d  muy pequeña  compara con r  se puede expresar  la ecuación anterior por </a:t>
            </a:r>
            <a:endParaRPr lang="es-E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00240"/>
            <a:ext cx="2643206" cy="530356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357686" y="2000240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b="1" dirty="0" smtClean="0"/>
              <a:t>r</a:t>
            </a:r>
            <a:r>
              <a:rPr lang="es-ES" b="1" baseline="-25000" dirty="0" smtClean="0"/>
              <a:t>2</a:t>
            </a:r>
            <a:r>
              <a:rPr lang="es-ES" b="1" dirty="0" smtClean="0"/>
              <a:t> – r</a:t>
            </a:r>
            <a:r>
              <a:rPr lang="es-ES" b="1" baseline="-25000" dirty="0" smtClean="0"/>
              <a:t>1</a:t>
            </a:r>
            <a:r>
              <a:rPr lang="es-ES" b="1" dirty="0" smtClean="0"/>
              <a:t> = d cos θ</a:t>
            </a:r>
            <a:endParaRPr lang="es-ES" b="1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071810"/>
            <a:ext cx="2500330" cy="597094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000372"/>
            <a:ext cx="2571768" cy="500066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Cálculo del campo eléctrico </a:t>
            </a:r>
            <a:endParaRPr kumimoji="0" lang="es-E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734198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EN COORDENADAS ESFÉRICAS 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500174"/>
            <a:ext cx="3571900" cy="285752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71678"/>
            <a:ext cx="1357320" cy="516732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00034" y="1142984"/>
            <a:ext cx="2487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00100" y="264318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Donde   el diferencial  s representa un diferencia en cualquier coordenada.</a:t>
            </a:r>
            <a:endParaRPr lang="es-ES" sz="3200" dirty="0" smtClean="0">
              <a:latin typeface="Arial" pitchFamily="34" charset="0"/>
            </a:endParaRP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467647"/>
            <a:ext cx="1143008" cy="524659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3252" y="3429000"/>
            <a:ext cx="1224368" cy="572432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0749" y="4286256"/>
            <a:ext cx="1449171" cy="642942"/>
          </a:xfrm>
          <a:prstGeom prst="rect">
            <a:avLst/>
          </a:prstGeo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53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77333" y="4286257"/>
            <a:ext cx="1266039" cy="735118"/>
          </a:xfrm>
          <a:prstGeom prst="rect">
            <a:avLst/>
          </a:prstGeom>
          <a:noFill/>
        </p:spPr>
      </p:pic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55" name="Picture 2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214951"/>
            <a:ext cx="2286016" cy="672142"/>
          </a:xfrm>
          <a:prstGeom prst="rect">
            <a:avLst/>
          </a:prstGeom>
          <a:noFill/>
        </p:spPr>
      </p:pic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57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5286388"/>
            <a:ext cx="3500462" cy="857256"/>
          </a:xfrm>
          <a:prstGeom prst="rect">
            <a:avLst/>
          </a:prstGeom>
          <a:noFill/>
        </p:spPr>
      </p:pic>
      <p:sp>
        <p:nvSpPr>
          <p:cNvPr id="24" name="23 CuadroTexto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58246" cy="2214578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/>
              <a:t>En general si se tienen varias cargas  q</a:t>
            </a:r>
            <a:r>
              <a:rPr lang="es-ES" sz="3200" baseline="-25000" dirty="0" smtClean="0"/>
              <a:t>1</a:t>
            </a:r>
            <a:r>
              <a:rPr lang="es-ES" sz="3200" dirty="0" smtClean="0"/>
              <a:t> , q</a:t>
            </a:r>
            <a:r>
              <a:rPr lang="es-ES" sz="3200" baseline="-25000" dirty="0" smtClean="0"/>
              <a:t>2 , . . . . . . . </a:t>
            </a:r>
            <a:r>
              <a:rPr lang="es-ES" sz="3200" dirty="0" smtClean="0"/>
              <a:t>q</a:t>
            </a:r>
            <a:r>
              <a:rPr lang="es-ES" sz="3200" baseline="-25000" dirty="0" smtClean="0"/>
              <a:t>n </a:t>
            </a:r>
            <a:r>
              <a:rPr lang="es-ES" sz="3200" dirty="0" smtClean="0"/>
              <a:t>  en los puntos  p</a:t>
            </a:r>
            <a:r>
              <a:rPr lang="es-ES" sz="3200" baseline="-25000" dirty="0" smtClean="0"/>
              <a:t>1,</a:t>
            </a:r>
            <a:r>
              <a:rPr lang="es-ES" sz="3200" dirty="0" smtClean="0"/>
              <a:t> p</a:t>
            </a:r>
            <a:r>
              <a:rPr lang="es-ES" sz="3200" baseline="-25000" dirty="0" smtClean="0"/>
              <a:t>2</a:t>
            </a:r>
            <a:r>
              <a:rPr lang="es-ES" sz="3200" dirty="0" smtClean="0"/>
              <a:t>  . . . . p</a:t>
            </a:r>
            <a:r>
              <a:rPr lang="es-ES" sz="3200" baseline="-25000" dirty="0" smtClean="0"/>
              <a:t>n</a:t>
            </a:r>
            <a:r>
              <a:rPr lang="es-ES" sz="3200" dirty="0" smtClean="0"/>
              <a:t>   el   momento dipolar eléctrico de la distribución es</a:t>
            </a:r>
            <a:br>
              <a:rPr lang="es-ES" sz="3200" dirty="0" smtClean="0"/>
            </a:br>
            <a:r>
              <a:rPr lang="es-ES" sz="3200" dirty="0" smtClean="0"/>
              <a:t> </a:t>
            </a:r>
            <a:endParaRPr lang="es-ES" sz="32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71744"/>
            <a:ext cx="7643866" cy="604258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928662" y="3244334"/>
            <a:ext cx="7429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Para el caso de dos cargas puntuales  es:</a:t>
            </a:r>
            <a:endParaRPr lang="es-ES" sz="2800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5" y="4071942"/>
            <a:ext cx="6972491" cy="71438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5034333"/>
            <a:ext cx="1928826" cy="727859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929058" y="5143512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En modulo </a:t>
            </a:r>
            <a:endParaRPr lang="es-ES" sz="2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00" y="714356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Tomando el eje z en la dirección de p el momento dipolar eléctrico de varias cargas es en módulo.</a:t>
            </a:r>
            <a:endParaRPr lang="es-ES" sz="2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143116"/>
            <a:ext cx="6500858" cy="130016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85786" y="614364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785818"/>
          </a:xfrm>
        </p:spPr>
        <p:txBody>
          <a:bodyPr/>
          <a:lstStyle/>
          <a:p>
            <a:r>
              <a:rPr lang="es-ES_tradnl" dirty="0" smtClean="0"/>
              <a:t>Fuerza sobre un dipolo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8215370" cy="4714908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sz="2800" b="1" dirty="0" smtClean="0">
                <a:solidFill>
                  <a:schemeClr val="tx1"/>
                </a:solidFill>
              </a:rPr>
              <a:t>Cuando un dipolo eléctrico se coloca en un campo eléctrico si el campo eléctrico esta orientado en dirección del dipolo  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F = q E- q E* =  q ( E- E*)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E-E* =( d/</a:t>
            </a:r>
            <a:r>
              <a:rPr lang="es-ES_tradnl" sz="2800" b="1" dirty="0" err="1" smtClean="0">
                <a:solidFill>
                  <a:schemeClr val="tx1"/>
                </a:solidFill>
              </a:rPr>
              <a:t>dx</a:t>
            </a:r>
            <a:r>
              <a:rPr lang="es-ES_tradnl" sz="2800" b="1" dirty="0" smtClean="0">
                <a:solidFill>
                  <a:schemeClr val="tx1"/>
                </a:solidFill>
              </a:rPr>
              <a:t> )E </a:t>
            </a:r>
            <a:r>
              <a:rPr lang="es-ES_tradnl" sz="2800" b="1" dirty="0" smtClean="0">
                <a:solidFill>
                  <a:schemeClr val="tx2"/>
                </a:solidFill>
              </a:rPr>
              <a:t>a</a:t>
            </a:r>
          </a:p>
          <a:p>
            <a:r>
              <a:rPr lang="es-ES_tradnl" sz="2800" b="1" dirty="0" smtClean="0">
                <a:solidFill>
                  <a:schemeClr val="tx1"/>
                </a:solidFill>
              </a:rPr>
              <a:t>F =  </a:t>
            </a:r>
            <a:r>
              <a:rPr lang="es-ES_tradnl" sz="2800" b="1" dirty="0" smtClean="0">
                <a:solidFill>
                  <a:schemeClr val="tx2"/>
                </a:solidFill>
              </a:rPr>
              <a:t>q  a  </a:t>
            </a:r>
            <a:r>
              <a:rPr lang="es-ES_tradnl" sz="2800" b="1" dirty="0" err="1" smtClean="0">
                <a:solidFill>
                  <a:schemeClr val="tx1"/>
                </a:solidFill>
              </a:rPr>
              <a:t>dE</a:t>
            </a:r>
            <a:r>
              <a:rPr lang="es-ES_tradnl" sz="2800" b="1" dirty="0" smtClean="0">
                <a:solidFill>
                  <a:schemeClr val="tx1"/>
                </a:solidFill>
              </a:rPr>
              <a:t>/</a:t>
            </a:r>
            <a:r>
              <a:rPr lang="es-ES_tradnl" sz="2800" b="1" dirty="0" err="1" smtClean="0">
                <a:solidFill>
                  <a:schemeClr val="tx1"/>
                </a:solidFill>
              </a:rPr>
              <a:t>dx</a:t>
            </a:r>
            <a:r>
              <a:rPr lang="es-ES_tradnl" sz="2800" b="1" dirty="0" smtClean="0">
                <a:solidFill>
                  <a:schemeClr val="tx1"/>
                </a:solidFill>
              </a:rPr>
              <a:t>  = </a:t>
            </a:r>
            <a:r>
              <a:rPr lang="es-ES_tradnl" sz="2800" b="1" dirty="0" smtClean="0">
                <a:solidFill>
                  <a:schemeClr val="tx2"/>
                </a:solidFill>
              </a:rPr>
              <a:t>p</a:t>
            </a:r>
            <a:r>
              <a:rPr lang="es-ES_tradnl" sz="2800" b="1" dirty="0" smtClean="0">
                <a:solidFill>
                  <a:schemeClr val="tx1"/>
                </a:solidFill>
              </a:rPr>
              <a:t> </a:t>
            </a:r>
            <a:r>
              <a:rPr lang="es-ES_tradnl" sz="2800" b="1" dirty="0" err="1" smtClean="0">
                <a:solidFill>
                  <a:schemeClr val="tx1"/>
                </a:solidFill>
              </a:rPr>
              <a:t>dE</a:t>
            </a:r>
            <a:r>
              <a:rPr lang="es-ES_tradnl" sz="2800" b="1" dirty="0" smtClean="0">
                <a:solidFill>
                  <a:schemeClr val="tx1"/>
                </a:solidFill>
              </a:rPr>
              <a:t>/</a:t>
            </a:r>
            <a:r>
              <a:rPr lang="es-ES_tradnl" sz="2800" b="1" dirty="0" err="1" smtClean="0">
                <a:solidFill>
                  <a:schemeClr val="tx1"/>
                </a:solidFill>
              </a:rPr>
              <a:t>dx</a:t>
            </a:r>
            <a:endParaRPr lang="es-ES_tradnl" sz="2800" b="1" dirty="0" smtClean="0">
              <a:solidFill>
                <a:schemeClr val="tx1"/>
              </a:solidFill>
            </a:endParaRPr>
          </a:p>
          <a:p>
            <a:pPr algn="l"/>
            <a:r>
              <a:rPr lang="es-ES_tradnl" sz="2800" b="1" dirty="0" smtClean="0">
                <a:solidFill>
                  <a:schemeClr val="tx1"/>
                </a:solidFill>
              </a:rPr>
              <a:t>Donde</a:t>
            </a:r>
            <a:r>
              <a:rPr lang="es-ES_tradnl" sz="2800" b="1" dirty="0" smtClean="0">
                <a:solidFill>
                  <a:schemeClr val="tx2"/>
                </a:solidFill>
              </a:rPr>
              <a:t> a </a:t>
            </a:r>
            <a:r>
              <a:rPr lang="es-ES_tradnl" sz="2800" b="1" dirty="0" smtClean="0">
                <a:solidFill>
                  <a:schemeClr val="tx1"/>
                </a:solidFill>
              </a:rPr>
              <a:t>es la distancia entre las cargas  </a:t>
            </a:r>
            <a:r>
              <a:rPr lang="es-ES_tradnl" sz="2800" b="1" dirty="0" smtClean="0">
                <a:solidFill>
                  <a:schemeClr val="tx2"/>
                </a:solidFill>
              </a:rPr>
              <a:t>q</a:t>
            </a:r>
            <a:r>
              <a:rPr lang="es-ES_tradnl" sz="2800" b="1" dirty="0" smtClean="0">
                <a:solidFill>
                  <a:schemeClr val="tx1"/>
                </a:solidFill>
              </a:rPr>
              <a:t> es la carga</a:t>
            </a:r>
          </a:p>
          <a:p>
            <a:pPr algn="l"/>
            <a:r>
              <a:rPr lang="es-ES_tradnl" sz="2800" b="1" dirty="0" smtClean="0">
                <a:solidFill>
                  <a:schemeClr val="tx1"/>
                </a:solidFill>
              </a:rPr>
              <a:t>Este resultado muestra que el dipolo tiende a moverse en la dirección que el campo crece . si E es constante  </a:t>
            </a:r>
          </a:p>
          <a:p>
            <a:pPr algn="l"/>
            <a:r>
              <a:rPr lang="es-ES_tradnl" sz="2800" b="1" dirty="0" smtClean="0">
                <a:solidFill>
                  <a:schemeClr val="tx1"/>
                </a:solidFill>
              </a:rPr>
              <a:t>F = 0 </a:t>
            </a:r>
          </a:p>
          <a:p>
            <a:endParaRPr lang="es-ES_tradnl" sz="2400" b="1" dirty="0" smtClean="0">
              <a:solidFill>
                <a:schemeClr val="tx1"/>
              </a:solidFill>
            </a:endParaRPr>
          </a:p>
          <a:p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6"/>
          </a:xfrm>
        </p:spPr>
        <p:txBody>
          <a:bodyPr>
            <a:normAutofit/>
          </a:bodyPr>
          <a:lstStyle/>
          <a:p>
            <a:r>
              <a:rPr lang="es-ES_tradnl" dirty="0" smtClean="0"/>
              <a:t>Energía potencial del dipolo  </a:t>
            </a:r>
            <a:endParaRPr lang="es-E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928801"/>
            <a:ext cx="5640558" cy="639651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786058"/>
            <a:ext cx="5715040" cy="785818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793160"/>
            <a:ext cx="2643206" cy="631208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643446"/>
            <a:ext cx="2928958" cy="746494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715016"/>
            <a:ext cx="3138288" cy="617521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5786" y="628652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Lic</a:t>
            </a:r>
            <a:r>
              <a:rPr lang="es-ES" dirty="0" smtClean="0"/>
              <a:t> . Julio .C. Tiravantti  Constantino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499</Words>
  <PresentationFormat>Presentación en pantalla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Equation</vt:lpstr>
      <vt:lpstr>Diapositiva 1</vt:lpstr>
      <vt:lpstr>Diapositiva 2</vt:lpstr>
      <vt:lpstr>Diapositiva 3</vt:lpstr>
      <vt:lpstr>Diapositiva 4</vt:lpstr>
      <vt:lpstr>Diapositiva 5</vt:lpstr>
      <vt:lpstr>En general si se tienen varias cargas  q1 , q2 , . . . . . . . qn   en los puntos  p1, p2  . . . . pn   el   momento dipolar eléctrico de la distribución es  </vt:lpstr>
      <vt:lpstr>Diapositiva 7</vt:lpstr>
      <vt:lpstr>Fuerza sobre un dipolo </vt:lpstr>
      <vt:lpstr>Energía potencial del dipolo  </vt:lpstr>
      <vt:lpstr>Diapositiva 10</vt:lpstr>
      <vt:lpstr>Calcular el potencial eléctrico en el punto J para la distribución de carga llamada cuadrupolo eléctrico lineal 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tiravantti</cp:lastModifiedBy>
  <cp:revision>57</cp:revision>
  <dcterms:modified xsi:type="dcterms:W3CDTF">2010-03-05T15:14:53Z</dcterms:modified>
</cp:coreProperties>
</file>