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32" r:id="rId4"/>
    <p:sldMasterId id="2147483744" r:id="rId5"/>
    <p:sldMasterId id="2147483756" r:id="rId6"/>
  </p:sldMasterIdLst>
  <p:notesMasterIdLst>
    <p:notesMasterId r:id="rId23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6" r:id="rId13"/>
    <p:sldId id="268" r:id="rId14"/>
    <p:sldId id="270" r:id="rId15"/>
    <p:sldId id="272" r:id="rId16"/>
    <p:sldId id="274" r:id="rId17"/>
    <p:sldId id="276" r:id="rId18"/>
    <p:sldId id="263" r:id="rId19"/>
    <p:sldId id="262" r:id="rId20"/>
    <p:sldId id="264" r:id="rId21"/>
    <p:sldId id="265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1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B21E3-53F7-4B63-B9BE-C034A7A15A64}" type="datetimeFigureOut">
              <a:rPr lang="es-PE" smtClean="0"/>
              <a:t>09/04/2013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7DBA2-EB79-498E-AC96-50D427008F7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2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E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8B81F0-1238-4382-82F9-30332BEC7FA8}" type="slidenum">
              <a:rPr lang="es-PE" sz="1200">
                <a:solidFill>
                  <a:prstClr val="black"/>
                </a:solidFill>
              </a:rPr>
              <a:pPr eaLnBrk="1" hangingPunct="1"/>
              <a:t>11</a:t>
            </a:fld>
            <a:endParaRPr lang="es-PE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2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30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58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58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97EC-EE09-4C0E-BC7C-EA4B29FA0C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8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00A0-513C-4038-AABD-F2D5CB08E6E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87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E942-24DD-4733-9F6C-37FADA239596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65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0A74-21BA-4F20-B5DF-87062F4341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8B2-00C5-4F9A-ACEA-063142FF53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608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3F36-1F8F-4734-80CE-76934093DDC7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632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9A91-BC0A-4049-B20E-3A84327B7A8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738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3FB1-348D-4D21-8D0F-04027A231FD1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67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337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F879-40AC-48B5-9563-0E473A72205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97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9570-10C8-40AE-A4B0-6B23CB2C968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87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3C56-BC66-490C-9EAF-2C84A37690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071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97EC-EE09-4C0E-BC7C-EA4B29FA0C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26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00A0-513C-4038-AABD-F2D5CB08E6E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55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E942-24DD-4733-9F6C-37FADA239596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6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0A74-21BA-4F20-B5DF-87062F4341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450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8B2-00C5-4F9A-ACEA-063142FF53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276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3F36-1F8F-4734-80CE-76934093DDC7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26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9A91-BC0A-4049-B20E-3A84327B7A8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9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843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3FB1-348D-4D21-8D0F-04027A231FD1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630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F879-40AC-48B5-9563-0E473A72205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489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9570-10C8-40AE-A4B0-6B23CB2C968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69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3C56-BC66-490C-9EAF-2C84A37690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58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97EC-EE09-4C0E-BC7C-EA4B29FA0C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5815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00A0-513C-4038-AABD-F2D5CB08E6E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565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E942-24DD-4733-9F6C-37FADA239596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585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0A74-21BA-4F20-B5DF-87062F4341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141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8B2-00C5-4F9A-ACEA-063142FF53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595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3F36-1F8F-4734-80CE-76934093DDC7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1710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9A91-BC0A-4049-B20E-3A84327B7A8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3064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3FB1-348D-4D21-8D0F-04027A231FD1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860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F879-40AC-48B5-9563-0E473A72205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745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9570-10C8-40AE-A4B0-6B23CB2C968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4320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3C56-BC66-490C-9EAF-2C84A37690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665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97EC-EE09-4C0E-BC7C-EA4B29FA0C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013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00A0-513C-4038-AABD-F2D5CB08E6E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3758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E942-24DD-4733-9F6C-37FADA239596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1388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0A74-21BA-4F20-B5DF-87062F4341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881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8B2-00C5-4F9A-ACEA-063142FF53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0222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3F36-1F8F-4734-80CE-76934093DDC7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34220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9A91-BC0A-4049-B20E-3A84327B7A8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817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3FB1-348D-4D21-8D0F-04027A231FD1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8569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F879-40AC-48B5-9563-0E473A72205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573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9570-10C8-40AE-A4B0-6B23CB2C968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7044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3C56-BC66-490C-9EAF-2C84A37690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0491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97EC-EE09-4C0E-BC7C-EA4B29FA0C1C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982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700A0-513C-4038-AABD-F2D5CB08E6E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74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2E942-24DD-4733-9F6C-37FADA239596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662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90A74-21BA-4F20-B5DF-87062F4341BE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83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41177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418B2-00C5-4F9A-ACEA-063142FF5342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2051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43F36-1F8F-4734-80CE-76934093DDC7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4459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49A91-BC0A-4049-B20E-3A84327B7A8D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5031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A3FB1-348D-4D21-8D0F-04027A231FD1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316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6F879-40AC-48B5-9563-0E473A72205B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502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C9570-10C8-40AE-A4B0-6B23CB2C9689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103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3C56-BC66-490C-9EAF-2C84A3769033}" type="slidenum">
              <a:rPr lang="es-ES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204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54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41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031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CAF57-4C37-49F8-8507-9D0617C3040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5929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CAF57-4C37-49F8-8507-9D0617C3040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29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CAF57-4C37-49F8-8507-9D0617C3040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416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CAF57-4C37-49F8-8507-9D0617C3040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330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PE" sz="32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s-PE" sz="320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>
                <a:solidFill>
                  <a:srgbClr val="FFFFFF"/>
                </a:solidFill>
              </a:rPr>
              <a:t>D. Fernández P.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CAF57-4C37-49F8-8507-9D0617C3040A}" type="slidenum">
              <a:rPr lang="es-E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31677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>
                <a:solidFill>
                  <a:srgbClr val="FF0000"/>
                </a:solidFill>
              </a:rPr>
              <a:t>CALOR ESPECÍFOCO DE SÓLIDOS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3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85775" y="315913"/>
            <a:ext cx="81724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3200" smtClean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</a:rPr>
              <a:t>Calor Latente (L)</a:t>
            </a:r>
            <a:r>
              <a:rPr lang="es-PE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Es la cantidad de calor que requiere la unidad de masa de una sustancia para que tenga lugar el cambio de fase. </a:t>
            </a: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28650" y="2324100"/>
            <a:ext cx="788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smtClean="0">
                <a:solidFill>
                  <a:srgbClr val="FFFFFF"/>
                </a:solidFill>
              </a:rPr>
              <a:t>L =          o     Q = mL (Calor de transformación)</a:t>
            </a:r>
            <a:endParaRPr lang="es-ES" sz="2800" smtClean="0">
              <a:solidFill>
                <a:srgbClr val="FFFFFF"/>
              </a:solidFill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1314450" y="2035175"/>
            <a:ext cx="704850" cy="1031875"/>
            <a:chOff x="3120" y="2484"/>
            <a:chExt cx="444" cy="650"/>
          </a:xfrm>
        </p:grpSpPr>
        <p:sp>
          <p:nvSpPr>
            <p:cNvPr id="12297" name="Text Box 5"/>
            <p:cNvSpPr txBox="1">
              <a:spLocks noChangeArrowheads="1"/>
            </p:cNvSpPr>
            <p:nvPr/>
          </p:nvSpPr>
          <p:spPr bwMode="auto">
            <a:xfrm>
              <a:off x="3120" y="2484"/>
              <a:ext cx="444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s-MX" sz="2800" smtClean="0">
                  <a:solidFill>
                    <a:srgbClr val="FFFFFF"/>
                  </a:solidFill>
                </a:rPr>
                <a:t>Q</a:t>
              </a:r>
            </a:p>
            <a:p>
              <a:pPr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s-MX" sz="2800" smtClean="0">
                  <a:solidFill>
                    <a:srgbClr val="FFFFFF"/>
                  </a:solidFill>
                </a:rPr>
                <a:t>m</a:t>
              </a:r>
              <a:endParaRPr lang="es-ES" sz="2800" smtClean="0">
                <a:solidFill>
                  <a:srgbClr val="FFFFFF"/>
                </a:solidFill>
              </a:endParaRPr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>
              <a:off x="3156" y="2844"/>
              <a:ext cx="2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603250" y="3295650"/>
            <a:ext cx="1912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[L] =  J/kg</a:t>
            </a:r>
            <a:endParaRPr lang="es-ES" sz="32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71500" y="4305300"/>
            <a:ext cx="80010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mtClean="0">
                <a:solidFill>
                  <a:srgbClr val="FF66FF"/>
                </a:solidFill>
              </a:rPr>
              <a:t>Ejemplo H</a:t>
            </a:r>
            <a:r>
              <a:rPr lang="es-MX" baseline="-25000" smtClean="0">
                <a:solidFill>
                  <a:srgbClr val="FF66FF"/>
                </a:solidFill>
              </a:rPr>
              <a:t>2</a:t>
            </a:r>
            <a:r>
              <a:rPr lang="es-MX" smtClean="0">
                <a:solidFill>
                  <a:srgbClr val="FF66FF"/>
                </a:solidFill>
              </a:rPr>
              <a:t>O</a:t>
            </a:r>
            <a:r>
              <a:rPr lang="es-MX" smtClean="0">
                <a:solidFill>
                  <a:srgbClr val="FFFFFF"/>
                </a:solidFill>
              </a:rPr>
              <a:t>:  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es-MX" smtClean="0">
                <a:solidFill>
                  <a:srgbClr val="FFFFFF"/>
                </a:solidFill>
              </a:rPr>
              <a:t>Calor latente de fusión            L</a:t>
            </a:r>
            <a:r>
              <a:rPr lang="es-MX" baseline="-25000" smtClean="0">
                <a:solidFill>
                  <a:srgbClr val="FFFFFF"/>
                </a:solidFill>
              </a:rPr>
              <a:t>f</a:t>
            </a:r>
            <a:r>
              <a:rPr lang="es-MX" smtClean="0">
                <a:solidFill>
                  <a:srgbClr val="FFFFFF"/>
                </a:solidFill>
              </a:rPr>
              <a:t>  = 80 cal/g</a:t>
            </a: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es-MX" smtClean="0">
                <a:solidFill>
                  <a:srgbClr val="FFFFFF"/>
                </a:solidFill>
              </a:rPr>
              <a:t>Calor latente de vaporización  L</a:t>
            </a:r>
            <a:r>
              <a:rPr lang="es-MX" baseline="-25000" smtClean="0">
                <a:solidFill>
                  <a:srgbClr val="FFFFFF"/>
                </a:solidFill>
              </a:rPr>
              <a:t>v</a:t>
            </a:r>
            <a:r>
              <a:rPr lang="es-MX" smtClean="0">
                <a:solidFill>
                  <a:srgbClr val="FFFFFF"/>
                </a:solidFill>
              </a:rPr>
              <a:t> = 540 cal/g</a:t>
            </a:r>
            <a:endParaRPr lang="es-ES" smtClean="0">
              <a:solidFill>
                <a:srgbClr val="FFFFFF"/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EB80A-D9D7-409A-8BF2-88BC3AB34F83}" type="slidenum">
              <a:rPr lang="es-ES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2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50" descr="Diagonal hacia abajo oscura"/>
          <p:cNvSpPr>
            <a:spLocks noChangeArrowheads="1"/>
          </p:cNvSpPr>
          <p:nvPr/>
        </p:nvSpPr>
        <p:spPr bwMode="auto">
          <a:xfrm rot="-5400000">
            <a:off x="7343775" y="5324475"/>
            <a:ext cx="1276350" cy="419100"/>
          </a:xfrm>
          <a:prstGeom prst="parallelogram">
            <a:avLst>
              <a:gd name="adj" fmla="val 0"/>
            </a:avLst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2979738" y="4046538"/>
            <a:ext cx="2476500" cy="2190750"/>
          </a:xfrm>
          <a:prstGeom prst="rect">
            <a:avLst/>
          </a:prstGeom>
          <a:solidFill>
            <a:schemeClr val="bg1"/>
          </a:solidFill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16" name="Freeform 3"/>
          <p:cNvSpPr>
            <a:spLocks/>
          </p:cNvSpPr>
          <p:nvPr/>
        </p:nvSpPr>
        <p:spPr bwMode="auto">
          <a:xfrm>
            <a:off x="1665288" y="1058863"/>
            <a:ext cx="5827712" cy="2132012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2131053 h 20000"/>
              <a:gd name="T4" fmla="*/ 5825672 w 20000"/>
              <a:gd name="T5" fmla="*/ 2131053 h 20000"/>
              <a:gd name="T6" fmla="*/ 0 60000 65536"/>
              <a:gd name="T7" fmla="*/ 0 60000 65536"/>
              <a:gd name="T8" fmla="*/ 0 60000 65536"/>
              <a:gd name="T9" fmla="*/ 0 w 20000"/>
              <a:gd name="T10" fmla="*/ 0 h 20000"/>
              <a:gd name="T11" fmla="*/ 20000 w 20000"/>
              <a:gd name="T12" fmla="*/ 20000 h 20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00" h="20000">
                <a:moveTo>
                  <a:pt x="0" y="0"/>
                </a:moveTo>
                <a:lnTo>
                  <a:pt x="0" y="19991"/>
                </a:lnTo>
                <a:lnTo>
                  <a:pt x="19993" y="19991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17" name="Freeform 4"/>
          <p:cNvSpPr>
            <a:spLocks/>
          </p:cNvSpPr>
          <p:nvPr/>
        </p:nvSpPr>
        <p:spPr bwMode="auto">
          <a:xfrm>
            <a:off x="1665288" y="3087688"/>
            <a:ext cx="1587" cy="1247775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1246714 h 20000"/>
              <a:gd name="T4" fmla="*/ 0 60000 65536"/>
              <a:gd name="T5" fmla="*/ 0 60000 65536"/>
              <a:gd name="T6" fmla="*/ 0 w 20000"/>
              <a:gd name="T7" fmla="*/ 0 h 20000"/>
              <a:gd name="T8" fmla="*/ 20000 w 20000"/>
              <a:gd name="T9" fmla="*/ 20000 h 200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000" h="20000">
                <a:moveTo>
                  <a:pt x="0" y="0"/>
                </a:moveTo>
                <a:lnTo>
                  <a:pt x="0" y="19983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5375275" y="1651000"/>
            <a:ext cx="1588" cy="15605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6303963" y="1651000"/>
            <a:ext cx="1587" cy="1560513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59" name="Freeform 7"/>
          <p:cNvSpPr>
            <a:spLocks/>
          </p:cNvSpPr>
          <p:nvPr/>
        </p:nvSpPr>
        <p:spPr bwMode="auto">
          <a:xfrm>
            <a:off x="1665288" y="1169988"/>
            <a:ext cx="5257800" cy="2963862"/>
          </a:xfrm>
          <a:custGeom>
            <a:avLst/>
            <a:gdLst>
              <a:gd name="T0" fmla="*/ 0 w 20000"/>
              <a:gd name="T1" fmla="*/ 2962825 h 20000"/>
              <a:gd name="T2" fmla="*/ 1236635 w 20000"/>
              <a:gd name="T3" fmla="*/ 2027133 h 20000"/>
              <a:gd name="T4" fmla="*/ 2473269 w 20000"/>
              <a:gd name="T5" fmla="*/ 2027133 h 20000"/>
              <a:gd name="T6" fmla="*/ 3709903 w 20000"/>
              <a:gd name="T7" fmla="*/ 467846 h 20000"/>
              <a:gd name="T8" fmla="*/ 4637380 w 20000"/>
              <a:gd name="T9" fmla="*/ 467846 h 20000"/>
              <a:gd name="T10" fmla="*/ 5255697 w 20000"/>
              <a:gd name="T11" fmla="*/ 0 h 2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000"/>
              <a:gd name="T19" fmla="*/ 0 h 20000"/>
              <a:gd name="T20" fmla="*/ 20000 w 20000"/>
              <a:gd name="T21" fmla="*/ 20000 h 20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000" h="20000">
                <a:moveTo>
                  <a:pt x="0" y="19993"/>
                </a:moveTo>
                <a:lnTo>
                  <a:pt x="4704" y="13679"/>
                </a:lnTo>
                <a:lnTo>
                  <a:pt x="9408" y="13679"/>
                </a:lnTo>
                <a:lnTo>
                  <a:pt x="14112" y="3157"/>
                </a:lnTo>
                <a:lnTo>
                  <a:pt x="17640" y="3157"/>
                </a:lnTo>
                <a:lnTo>
                  <a:pt x="19992" y="0"/>
                </a:lnTo>
              </a:path>
            </a:pathLst>
          </a:custGeom>
          <a:noFill/>
          <a:ln w="38100">
            <a:solidFill>
              <a:srgbClr val="FF66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1665288" y="1651000"/>
            <a:ext cx="3711575" cy="1588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97038" y="3209925"/>
            <a:ext cx="5419725" cy="3175"/>
            <a:chOff x="1069" y="2586"/>
            <a:chExt cx="3414" cy="2"/>
          </a:xfrm>
        </p:grpSpPr>
        <p:sp>
          <p:nvSpPr>
            <p:cNvPr id="13361" name="Line 10"/>
            <p:cNvSpPr>
              <a:spLocks noChangeShapeType="1"/>
            </p:cNvSpPr>
            <p:nvPr/>
          </p:nvSpPr>
          <p:spPr bwMode="auto">
            <a:xfrm>
              <a:off x="1069" y="2586"/>
              <a:ext cx="707" cy="0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62" name="Line 11"/>
            <p:cNvSpPr>
              <a:spLocks noChangeShapeType="1"/>
            </p:cNvSpPr>
            <p:nvPr/>
          </p:nvSpPr>
          <p:spPr bwMode="auto">
            <a:xfrm>
              <a:off x="2666" y="2586"/>
              <a:ext cx="683" cy="0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63" name="Line 12"/>
            <p:cNvSpPr>
              <a:spLocks noChangeShapeType="1"/>
            </p:cNvSpPr>
            <p:nvPr/>
          </p:nvSpPr>
          <p:spPr bwMode="auto">
            <a:xfrm>
              <a:off x="3424" y="2586"/>
              <a:ext cx="479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64" name="Line 13"/>
            <p:cNvSpPr>
              <a:spLocks noChangeShapeType="1"/>
            </p:cNvSpPr>
            <p:nvPr/>
          </p:nvSpPr>
          <p:spPr bwMode="auto">
            <a:xfrm>
              <a:off x="4008" y="2586"/>
              <a:ext cx="475" cy="0"/>
            </a:xfrm>
            <a:prstGeom prst="line">
              <a:avLst/>
            </a:prstGeom>
            <a:noFill/>
            <a:ln w="57150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65" name="Line 14"/>
            <p:cNvSpPr>
              <a:spLocks noChangeShapeType="1"/>
            </p:cNvSpPr>
            <p:nvPr/>
          </p:nvSpPr>
          <p:spPr bwMode="auto">
            <a:xfrm flipV="1">
              <a:off x="1876" y="2588"/>
              <a:ext cx="682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1114425" y="2941638"/>
            <a:ext cx="11969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2951163" y="2151063"/>
            <a:ext cx="18161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smtClean="0">
                <a:solidFill>
                  <a:srgbClr val="FFFFFF"/>
                </a:solidFill>
              </a:rPr>
              <a:t>fusión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4624388" y="584200"/>
            <a:ext cx="245427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vaporización</a:t>
            </a:r>
          </a:p>
        </p:txBody>
      </p:sp>
      <p:sp>
        <p:nvSpPr>
          <p:cNvPr id="13326" name="AutoShape 18"/>
          <p:cNvSpPr>
            <a:spLocks noChangeArrowheads="1"/>
          </p:cNvSpPr>
          <p:nvPr/>
        </p:nvSpPr>
        <p:spPr bwMode="auto">
          <a:xfrm>
            <a:off x="2892425" y="2468563"/>
            <a:ext cx="1104900" cy="531812"/>
          </a:xfrm>
          <a:prstGeom prst="downArrowCallout">
            <a:avLst>
              <a:gd name="adj1" fmla="val 51940"/>
              <a:gd name="adj2" fmla="val 51940"/>
              <a:gd name="adj3" fmla="val 16667"/>
              <a:gd name="adj4" fmla="val 6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27" name="AutoShape 19"/>
          <p:cNvSpPr>
            <a:spLocks noChangeArrowheads="1"/>
          </p:cNvSpPr>
          <p:nvPr/>
        </p:nvSpPr>
        <p:spPr bwMode="auto">
          <a:xfrm>
            <a:off x="4718050" y="993775"/>
            <a:ext cx="1779588" cy="603250"/>
          </a:xfrm>
          <a:prstGeom prst="downArrowCallout">
            <a:avLst>
              <a:gd name="adj1" fmla="val 73750"/>
              <a:gd name="adj2" fmla="val 73750"/>
              <a:gd name="adj3" fmla="val 16667"/>
              <a:gd name="adj4" fmla="val 6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1792288" y="3127375"/>
            <a:ext cx="5827712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Q</a:t>
            </a:r>
            <a:r>
              <a:rPr lang="es-ES" sz="2800" b="1" baseline="-25000" smtClean="0">
                <a:solidFill>
                  <a:srgbClr val="FFFFFF"/>
                </a:solidFill>
              </a:rPr>
              <a:t>1</a:t>
            </a:r>
            <a:r>
              <a:rPr lang="es-ES" sz="2800" b="1" smtClean="0">
                <a:solidFill>
                  <a:srgbClr val="FFFFFF"/>
                </a:solidFill>
              </a:rPr>
              <a:t>            Q</a:t>
            </a:r>
            <a:r>
              <a:rPr lang="es-ES" sz="2800" b="1" baseline="-25000" smtClean="0">
                <a:solidFill>
                  <a:srgbClr val="FFFFFF"/>
                </a:solidFill>
              </a:rPr>
              <a:t>2</a:t>
            </a:r>
            <a:r>
              <a:rPr lang="es-ES" sz="2800" b="1" smtClean="0">
                <a:solidFill>
                  <a:srgbClr val="FFFFFF"/>
                </a:solidFill>
              </a:rPr>
              <a:t>         Q</a:t>
            </a:r>
            <a:r>
              <a:rPr lang="es-ES" sz="2800" b="1" baseline="-25000" smtClean="0">
                <a:solidFill>
                  <a:srgbClr val="FFFFFF"/>
                </a:solidFill>
              </a:rPr>
              <a:t>3 </a:t>
            </a:r>
            <a:r>
              <a:rPr lang="es-ES" sz="2800" b="1" smtClean="0">
                <a:solidFill>
                  <a:srgbClr val="FFFFFF"/>
                </a:solidFill>
              </a:rPr>
              <a:t>       Q</a:t>
            </a:r>
            <a:r>
              <a:rPr lang="es-ES" sz="2800" b="1" baseline="-25000" smtClean="0">
                <a:solidFill>
                  <a:srgbClr val="FFFFFF"/>
                </a:solidFill>
              </a:rPr>
              <a:t>4</a:t>
            </a:r>
            <a:r>
              <a:rPr lang="es-ES" sz="2800" b="1" smtClean="0">
                <a:solidFill>
                  <a:srgbClr val="FFFFFF"/>
                </a:solidFill>
              </a:rPr>
              <a:t>      Q</a:t>
            </a:r>
            <a:r>
              <a:rPr lang="es-ES" sz="2800" b="1" baseline="-25000" smtClean="0">
                <a:solidFill>
                  <a:srgbClr val="FFFFFF"/>
                </a:solidFill>
              </a:rPr>
              <a:t>5</a:t>
            </a:r>
            <a:r>
              <a:rPr lang="es-ES" sz="2800" b="1" smtClean="0">
                <a:solidFill>
                  <a:srgbClr val="FFFFFF"/>
                </a:solidFill>
              </a:rPr>
              <a:t>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2800" b="1" smtClean="0">
              <a:solidFill>
                <a:srgbClr val="FFFFFF"/>
              </a:solidFill>
            </a:endParaRPr>
          </a:p>
        </p:txBody>
      </p:sp>
      <p:sp>
        <p:nvSpPr>
          <p:cNvPr id="13329" name="Text Box 21"/>
          <p:cNvSpPr txBox="1">
            <a:spLocks noChangeArrowheads="1"/>
          </p:cNvSpPr>
          <p:nvPr/>
        </p:nvSpPr>
        <p:spPr bwMode="auto">
          <a:xfrm>
            <a:off x="774700" y="3822700"/>
            <a:ext cx="13112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-20</a:t>
            </a:r>
          </a:p>
        </p:txBody>
      </p:sp>
      <p:sp>
        <p:nvSpPr>
          <p:cNvPr id="13330" name="Text Box 22"/>
          <p:cNvSpPr txBox="1">
            <a:spLocks noChangeArrowheads="1"/>
          </p:cNvSpPr>
          <p:nvPr/>
        </p:nvSpPr>
        <p:spPr bwMode="auto">
          <a:xfrm>
            <a:off x="644525" y="1358900"/>
            <a:ext cx="153511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13331" name="Text Box 23"/>
          <p:cNvSpPr txBox="1">
            <a:spLocks noChangeArrowheads="1"/>
          </p:cNvSpPr>
          <p:nvPr/>
        </p:nvSpPr>
        <p:spPr bwMode="auto">
          <a:xfrm>
            <a:off x="358775" y="130175"/>
            <a:ext cx="78295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3600" smtClean="0">
                <a:solidFill>
                  <a:srgbClr val="FF00FF"/>
                </a:solidFill>
              </a:rPr>
              <a:t>Cambios de fase del agua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3600" smtClean="0">
              <a:solidFill>
                <a:srgbClr val="FF00FF"/>
              </a:solidFill>
            </a:endParaRPr>
          </a:p>
        </p:txBody>
      </p:sp>
      <p:sp>
        <p:nvSpPr>
          <p:cNvPr id="13332" name="Text Box 24"/>
          <p:cNvSpPr txBox="1">
            <a:spLocks noChangeArrowheads="1"/>
          </p:cNvSpPr>
          <p:nvPr/>
        </p:nvSpPr>
        <p:spPr bwMode="auto">
          <a:xfrm>
            <a:off x="579438" y="901700"/>
            <a:ext cx="2097087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b="1" smtClean="0">
                <a:solidFill>
                  <a:srgbClr val="FFFFFF"/>
                </a:solidFill>
              </a:rPr>
              <a:t>T(°C)</a:t>
            </a:r>
          </a:p>
        </p:txBody>
      </p:sp>
      <p:sp>
        <p:nvSpPr>
          <p:cNvPr id="49177" name="AutoShape 25"/>
          <p:cNvSpPr>
            <a:spLocks noChangeArrowheads="1"/>
          </p:cNvSpPr>
          <p:nvPr/>
        </p:nvSpPr>
        <p:spPr bwMode="auto">
          <a:xfrm>
            <a:off x="3333750" y="2609850"/>
            <a:ext cx="336550" cy="438150"/>
          </a:xfrm>
          <a:prstGeom prst="downArrow">
            <a:avLst>
              <a:gd name="adj1" fmla="val 50000"/>
              <a:gd name="adj2" fmla="val 325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78" name="AutoShape 26"/>
          <p:cNvSpPr>
            <a:spLocks noChangeArrowheads="1"/>
          </p:cNvSpPr>
          <p:nvPr/>
        </p:nvSpPr>
        <p:spPr bwMode="auto">
          <a:xfrm>
            <a:off x="5551488" y="1112838"/>
            <a:ext cx="336550" cy="438150"/>
          </a:xfrm>
          <a:prstGeom prst="downArrow">
            <a:avLst>
              <a:gd name="adj1" fmla="val 50000"/>
              <a:gd name="adj2" fmla="val 325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35" name="Text Box 27"/>
          <p:cNvSpPr txBox="1">
            <a:spLocks noChangeArrowheads="1"/>
          </p:cNvSpPr>
          <p:nvPr/>
        </p:nvSpPr>
        <p:spPr bwMode="auto">
          <a:xfrm>
            <a:off x="7483475" y="2916238"/>
            <a:ext cx="1009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z="2800" smtClean="0">
                <a:solidFill>
                  <a:srgbClr val="FFFFFF"/>
                </a:solidFill>
              </a:rPr>
              <a:t>calor</a:t>
            </a:r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2990850" y="5524500"/>
            <a:ext cx="2457450" cy="704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3094038" y="5276850"/>
            <a:ext cx="2217737" cy="879475"/>
            <a:chOff x="437" y="3324"/>
            <a:chExt cx="1397" cy="554"/>
          </a:xfrm>
        </p:grpSpPr>
        <p:sp>
          <p:nvSpPr>
            <p:cNvPr id="13356" name="AutoShape 28" descr="Papel bouquet"/>
            <p:cNvSpPr>
              <a:spLocks noChangeArrowheads="1"/>
            </p:cNvSpPr>
            <p:nvPr/>
          </p:nvSpPr>
          <p:spPr bwMode="auto">
            <a:xfrm rot="3099199">
              <a:off x="1510" y="3540"/>
              <a:ext cx="336" cy="312"/>
            </a:xfrm>
            <a:prstGeom prst="cube">
              <a:avLst>
                <a:gd name="adj" fmla="val 25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7" name="AutoShape 29" descr="Papel bouquet"/>
            <p:cNvSpPr>
              <a:spLocks noChangeArrowheads="1"/>
            </p:cNvSpPr>
            <p:nvPr/>
          </p:nvSpPr>
          <p:spPr bwMode="auto">
            <a:xfrm rot="-574977">
              <a:off x="1109" y="3547"/>
              <a:ext cx="336" cy="312"/>
            </a:xfrm>
            <a:prstGeom prst="cube">
              <a:avLst>
                <a:gd name="adj" fmla="val 25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8" name="AutoShape 37" descr="Papel bouquet"/>
            <p:cNvSpPr>
              <a:spLocks noChangeArrowheads="1"/>
            </p:cNvSpPr>
            <p:nvPr/>
          </p:nvSpPr>
          <p:spPr bwMode="auto">
            <a:xfrm>
              <a:off x="996" y="3566"/>
              <a:ext cx="336" cy="312"/>
            </a:xfrm>
            <a:prstGeom prst="cube">
              <a:avLst>
                <a:gd name="adj" fmla="val 25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9" name="AutoShape 38" descr="Papel bouquet"/>
            <p:cNvSpPr>
              <a:spLocks noChangeArrowheads="1"/>
            </p:cNvSpPr>
            <p:nvPr/>
          </p:nvSpPr>
          <p:spPr bwMode="auto">
            <a:xfrm rot="1475746">
              <a:off x="437" y="3547"/>
              <a:ext cx="336" cy="312"/>
            </a:xfrm>
            <a:prstGeom prst="cube">
              <a:avLst>
                <a:gd name="adj" fmla="val 25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60" name="AutoShape 39" descr="Papel bouquet"/>
            <p:cNvSpPr>
              <a:spLocks noChangeArrowheads="1"/>
            </p:cNvSpPr>
            <p:nvPr/>
          </p:nvSpPr>
          <p:spPr bwMode="auto">
            <a:xfrm rot="-574977">
              <a:off x="706" y="3324"/>
              <a:ext cx="336" cy="312"/>
            </a:xfrm>
            <a:prstGeom prst="cube">
              <a:avLst>
                <a:gd name="adj" fmla="val 25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9192" name="Rectangle 40" descr="Zigzag"/>
          <p:cNvSpPr>
            <a:spLocks noChangeArrowheads="1"/>
          </p:cNvSpPr>
          <p:nvPr/>
        </p:nvSpPr>
        <p:spPr bwMode="auto">
          <a:xfrm>
            <a:off x="2740025" y="6264275"/>
            <a:ext cx="2876550" cy="342900"/>
          </a:xfrm>
          <a:prstGeom prst="rect">
            <a:avLst/>
          </a:prstGeom>
          <a:pattFill prst="zigZag">
            <a:fgClr>
              <a:srgbClr val="FFFF00"/>
            </a:fgClr>
            <a:bgClr>
              <a:schemeClr val="bg2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3" name="Oval 41"/>
          <p:cNvSpPr>
            <a:spLocks noChangeArrowheads="1"/>
          </p:cNvSpPr>
          <p:nvPr/>
        </p:nvSpPr>
        <p:spPr bwMode="auto">
          <a:xfrm>
            <a:off x="3336925" y="4289425"/>
            <a:ext cx="61913" cy="6191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4" name="Oval 42"/>
          <p:cNvSpPr>
            <a:spLocks noChangeArrowheads="1"/>
          </p:cNvSpPr>
          <p:nvPr/>
        </p:nvSpPr>
        <p:spPr bwMode="auto">
          <a:xfrm>
            <a:off x="4011613" y="5078413"/>
            <a:ext cx="61912" cy="6191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4191000" y="4343400"/>
            <a:ext cx="61913" cy="6191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6" name="Oval 44"/>
          <p:cNvSpPr>
            <a:spLocks noChangeArrowheads="1"/>
          </p:cNvSpPr>
          <p:nvPr/>
        </p:nvSpPr>
        <p:spPr bwMode="auto">
          <a:xfrm>
            <a:off x="3455988" y="5608638"/>
            <a:ext cx="61912" cy="6191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7" name="Oval 45"/>
          <p:cNvSpPr>
            <a:spLocks noChangeArrowheads="1"/>
          </p:cNvSpPr>
          <p:nvPr/>
        </p:nvSpPr>
        <p:spPr bwMode="auto">
          <a:xfrm>
            <a:off x="4740275" y="4911725"/>
            <a:ext cx="61913" cy="61913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9198" name="Oval 46"/>
          <p:cNvSpPr>
            <a:spLocks noChangeArrowheads="1"/>
          </p:cNvSpPr>
          <p:nvPr/>
        </p:nvSpPr>
        <p:spPr bwMode="auto">
          <a:xfrm>
            <a:off x="4729163" y="5967413"/>
            <a:ext cx="61912" cy="61912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345" name="Freeform 49"/>
          <p:cNvSpPr>
            <a:spLocks/>
          </p:cNvSpPr>
          <p:nvPr/>
        </p:nvSpPr>
        <p:spPr bwMode="auto">
          <a:xfrm>
            <a:off x="2686050" y="6210300"/>
            <a:ext cx="2933700" cy="361950"/>
          </a:xfrm>
          <a:custGeom>
            <a:avLst/>
            <a:gdLst>
              <a:gd name="T0" fmla="*/ 0 w 1908"/>
              <a:gd name="T1" fmla="*/ 0 h 300"/>
              <a:gd name="T2" fmla="*/ 36902 w 1908"/>
              <a:gd name="T3" fmla="*/ 347472 h 300"/>
              <a:gd name="T4" fmla="*/ 2933700 w 1908"/>
              <a:gd name="T5" fmla="*/ 361950 h 300"/>
              <a:gd name="T6" fmla="*/ 2933700 w 1908"/>
              <a:gd name="T7" fmla="*/ 57912 h 300"/>
              <a:gd name="T8" fmla="*/ 0 60000 65536"/>
              <a:gd name="T9" fmla="*/ 0 60000 65536"/>
              <a:gd name="T10" fmla="*/ 0 60000 65536"/>
              <a:gd name="T11" fmla="*/ 0 60000 65536"/>
              <a:gd name="T12" fmla="*/ 0 w 1908"/>
              <a:gd name="T13" fmla="*/ 0 h 300"/>
              <a:gd name="T14" fmla="*/ 1908 w 1908"/>
              <a:gd name="T15" fmla="*/ 300 h 3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08" h="300">
                <a:moveTo>
                  <a:pt x="0" y="0"/>
                </a:moveTo>
                <a:lnTo>
                  <a:pt x="24" y="288"/>
                </a:lnTo>
                <a:lnTo>
                  <a:pt x="1908" y="300"/>
                </a:lnTo>
                <a:lnTo>
                  <a:pt x="1908" y="48"/>
                </a:lnTo>
              </a:path>
            </a:pathLst>
          </a:custGeom>
          <a:noFill/>
          <a:ln w="38100">
            <a:solidFill>
              <a:srgbClr val="FF7C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5638800" y="5354638"/>
            <a:ext cx="2255838" cy="1123950"/>
            <a:chOff x="3552" y="3336"/>
            <a:chExt cx="1421" cy="708"/>
          </a:xfrm>
        </p:grpSpPr>
        <p:sp>
          <p:nvSpPr>
            <p:cNvPr id="13350" name="Line 59" descr="Diagonal hacia abajo oscura"/>
            <p:cNvSpPr>
              <a:spLocks noChangeShapeType="1"/>
            </p:cNvSpPr>
            <p:nvPr/>
          </p:nvSpPr>
          <p:spPr bwMode="auto">
            <a:xfrm>
              <a:off x="4884" y="3408"/>
              <a:ext cx="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1" name="Line 60" descr="Diagonal hacia abajo oscura"/>
            <p:cNvSpPr>
              <a:spLocks noChangeShapeType="1"/>
            </p:cNvSpPr>
            <p:nvPr/>
          </p:nvSpPr>
          <p:spPr bwMode="auto">
            <a:xfrm>
              <a:off x="4889" y="3509"/>
              <a:ext cx="84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2" name="Line 52"/>
            <p:cNvSpPr>
              <a:spLocks noChangeShapeType="1"/>
            </p:cNvSpPr>
            <p:nvPr/>
          </p:nvSpPr>
          <p:spPr bwMode="auto">
            <a:xfrm>
              <a:off x="4752" y="340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3" name="Line 53"/>
            <p:cNvSpPr>
              <a:spLocks noChangeShapeType="1"/>
            </p:cNvSpPr>
            <p:nvPr/>
          </p:nvSpPr>
          <p:spPr bwMode="auto">
            <a:xfrm>
              <a:off x="4757" y="3509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4" name="AutoShape 51"/>
            <p:cNvSpPr>
              <a:spLocks noChangeArrowheads="1"/>
            </p:cNvSpPr>
            <p:nvPr/>
          </p:nvSpPr>
          <p:spPr bwMode="auto">
            <a:xfrm rot="5400000">
              <a:off x="4644" y="3336"/>
              <a:ext cx="228" cy="228"/>
            </a:xfrm>
            <a:custGeom>
              <a:avLst/>
              <a:gdLst>
                <a:gd name="T0" fmla="*/ 2 w 21600"/>
                <a:gd name="T1" fmla="*/ 1 h 21600"/>
                <a:gd name="T2" fmla="*/ 1 w 21600"/>
                <a:gd name="T3" fmla="*/ 2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53 w 21600"/>
                <a:gd name="T13" fmla="*/ 4453 h 21600"/>
                <a:gd name="T14" fmla="*/ 17147 w 21600"/>
                <a:gd name="T15" fmla="*/ 1714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24" y="21600"/>
                  </a:lnTo>
                  <a:lnTo>
                    <a:pt x="1627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3355" name="Freeform 57"/>
            <p:cNvSpPr>
              <a:spLocks/>
            </p:cNvSpPr>
            <p:nvPr/>
          </p:nvSpPr>
          <p:spPr bwMode="auto">
            <a:xfrm>
              <a:off x="3552" y="3394"/>
              <a:ext cx="1080" cy="650"/>
            </a:xfrm>
            <a:custGeom>
              <a:avLst/>
              <a:gdLst>
                <a:gd name="T0" fmla="*/ 1080 w 1080"/>
                <a:gd name="T1" fmla="*/ 38 h 650"/>
                <a:gd name="T2" fmla="*/ 480 w 1080"/>
                <a:gd name="T3" fmla="*/ 86 h 650"/>
                <a:gd name="T4" fmla="*/ 528 w 1080"/>
                <a:gd name="T5" fmla="*/ 554 h 650"/>
                <a:gd name="T6" fmla="*/ 0 w 1080"/>
                <a:gd name="T7" fmla="*/ 650 h 6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80"/>
                <a:gd name="T13" fmla="*/ 0 h 650"/>
                <a:gd name="T14" fmla="*/ 1080 w 1080"/>
                <a:gd name="T15" fmla="*/ 650 h 6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80" h="650">
                  <a:moveTo>
                    <a:pt x="1080" y="38"/>
                  </a:moveTo>
                  <a:cubicBezTo>
                    <a:pt x="826" y="19"/>
                    <a:pt x="572" y="0"/>
                    <a:pt x="480" y="86"/>
                  </a:cubicBezTo>
                  <a:cubicBezTo>
                    <a:pt x="388" y="172"/>
                    <a:pt x="608" y="460"/>
                    <a:pt x="528" y="554"/>
                  </a:cubicBezTo>
                  <a:cubicBezTo>
                    <a:pt x="448" y="648"/>
                    <a:pt x="224" y="649"/>
                    <a:pt x="0" y="650"/>
                  </a:cubicBezTo>
                </a:path>
              </a:pathLst>
            </a:custGeom>
            <a:noFill/>
            <a:ln w="7620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3347" name="Line 62"/>
          <p:cNvSpPr>
            <a:spLocks noChangeShapeType="1"/>
          </p:cNvSpPr>
          <p:nvPr/>
        </p:nvSpPr>
        <p:spPr bwMode="auto">
          <a:xfrm>
            <a:off x="7810500" y="4895850"/>
            <a:ext cx="0" cy="12001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" name="5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A4B9-F600-409B-A578-6AB50E5AFC6C}" type="slidenum">
              <a:rPr lang="es-ES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4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2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-4.16667E-6 -2.22222E-6 L 0.22084 0.025 L -0.04375 0.07223 L 0.21875 0.11945 L -0.04375 0.16945 L 0.21875 0.21945 L -0.04583 0.25278 L 0.07917 0.27223 L 0.21667 0.16945 L -0.04166 0.125 L 0.21875 0.06667 L -0.04375 0.03889 L 0.21875 -0.01666 L 0.07709 -0.03889 L -0.04791 -0.00277 L 0.22084 0.04167 L -0.0375 0.1 L 0.21875 0.15 L -0.0375 0.19445 L 0.21875 0.20556 L -0.03333 0.23056 " pathEditMode="relative" ptsTypes="AAAAAAAAAAAAAAAAAAAAA">
                                      <p:cBhvr>
                                        <p:cTn id="52" dur="5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0.00504 0.00394 L 0.03629 0.2706 L 0.06337 -0.04329 L 0.09462 0.2706 L 0.11545 -0.04329 L 0.12795 0.10949 L 0.11962 0.26505 L 0.08837 -0.04051 L 0.06962 0.26783 L 0.02795 -0.04606 L 0.00087 0.26227 L -0.01996 -0.04051 L -0.05121 0.26783 L -0.06371 -0.04051 L -0.08871 0.2706 L -0.10746 -0.04606 L -0.13246 0.11227 L -0.11788 0.2706 L -0.08246 -0.04329 L -0.06788 0.26227 L -0.04288 -0.04051 L -0.02205 0.26505 L 0.00087 -0.03773 L 0.0217 0.26227 L 0.05087 -0.04329 L 0.05087 0.26505 L 0.07379 -0.03773 L 0.08212 0.26783 L 0.10712 -0.03495 " pathEditMode="relative" ptsTypes="AAAAAAAAAAAAAAAAAAAAAAAAAAAAA">
                                      <p:cBhvr>
                                        <p:cTn id="54" dur="500" fill="hold"/>
                                        <p:tgtEl>
                                          <p:spTgt spid="49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4.72222E-6 -3.7037E-7 L -0.19167 0.05834 L 0.06666 0.09722 L -0.19167 0.15834 L 0.06875 0.16111 L -0.06875 0.18611 L -0.19375 0.11111 L 0.06458 0.05834 L -0.19167 0.03334 L 0.0625 0.00834 L -0.19584 -0.025 L 0.06666 -0.04166 L -0.19375 -0.07778 L 0.06666 -0.09444 L -0.19167 -0.10555 L -0.0625 -0.125 L 0.05208 0.18611 L 0.01041 -0.125 L -0.01667 0.18056 L -0.07084 -0.11944 L -0.10417 0.18056 L -0.12292 -0.12222 L -0.15209 0.18334 L -0.16042 -0.12222 L -0.19792 0.01389 L -0.1125 0.18056 " pathEditMode="relative" ptsTypes="AAAAAAAAAAAAAAAAAAAAAAAAAA">
                                      <p:cBhvr>
                                        <p:cTn id="56" dur="500" fill="hold"/>
                                        <p:tgtEl>
                                          <p:spTgt spid="49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-0.00034 0.00787 L -0.11284 0.05509 L 0.14549 0.0912 L -0.11076 0.12731 L 0.15174 0.14953 L -0.11493 0.09676 L 0.14757 0.04676 L -0.11076 0.03565 L 0.14966 -0.0088 L -0.11284 -0.03658 L 0.14341 -0.08935 L -0.11076 -0.09213 L 0.14341 -0.12269 L -0.11493 -0.14213 L 0.14549 -0.0338 L -0.11284 0.02176 L 0.14757 0.07176 L -0.11284 0.11898 L 0.14549 0.13009 L -0.11493 0.15231 L 0.15799 0.02453 L -0.10659 -0.00602 L 0.14341 -0.06158 L -0.10868 -0.0588 L 0.01216 -0.13935 L 0.03716 0.15509 L 0.07257 -0.14213 L 0.10382 0.15509 " pathEditMode="relative" ptsTypes="AAAAAAAAAAAAAAAAAAAAAAAAAAAA">
                                      <p:cBhvr>
                                        <p:cTn id="58" dur="5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-1.94444E-6 0.0 L 0.004 -0.28333 L -0.05955 0.02778 L -0.08732 -0.28333 L -0.11111 0.025 L -0.13889 -0.28056 L -0.15868 0.01389 L -0.1151 -0.28889 L -0.07934 0.02222 L -0.02569 -0.28056 L -0.03767 0.01667 L 0.04358 -0.28333 L 0.05747 0.025 L -0.17847 -0.03333 L 0.05747 -0.08333 L -0.18038 -0.08611 L 0.06754 -0.15278 L -0.17847 -0.15556 L 0.06754 -0.21111 L -0.18038 -0.26111 " pathEditMode="relative" rAng="0" ptsTypes="AAAAAAAAAAAAAAAAAAAA">
                                      <p:cBhvr>
                                        <p:cTn id="60" dur="5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42" y="-1305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grpId="1" nodeType="withEffect">
                                  <p:stCondLst>
                                    <p:cond delay="12100"/>
                                  </p:stCondLst>
                                  <p:childTnLst>
                                    <p:animMotion origin="layout" path="M 0.0 -2.22222E-6 L 0.20833 0.025 L -0.04375 -0.03333 L 0.20208 -0.075 L -0.04375 -0.10278 L 0.20208 -0.15555 L -0.04375 -0.2 L 0.19792 -0.20833 L -0.05 -0.07778 L 0.20417 -0.01389 L -0.05 0.06111 L 0.20208 0.06111 L 0.17083 -0.22222 L 0.05833 0.07778 L 0.00625 -0.21944 L -0.03542 0.07222 L -0.03958 -0.21944 L 0.05833 0.07778 L 0.09792 -0.21944 L 0.15 0.06945 L 0.16875 -0.21944 " pathEditMode="relative" ptsTypes="AAAAAAAAAAAAAAAAAAAAA">
                                      <p:cBhvr>
                                        <p:cTn id="62" dur="5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3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  <p:bldP spid="49159" grpId="0" animBg="1"/>
      <p:bldP spid="49160" grpId="0" animBg="1"/>
      <p:bldP spid="49168" grpId="0"/>
      <p:bldP spid="49169" grpId="0"/>
      <p:bldP spid="49172" grpId="0"/>
      <p:bldP spid="49177" grpId="0" animBg="1"/>
      <p:bldP spid="49178" grpId="0" animBg="1"/>
      <p:bldP spid="49188" grpId="0" animBg="1"/>
      <p:bldP spid="49188" grpId="1" animBg="1"/>
      <p:bldP spid="49192" grpId="0" animBg="1"/>
      <p:bldP spid="49193" grpId="0" animBg="1"/>
      <p:bldP spid="49193" grpId="1" animBg="1"/>
      <p:bldP spid="49194" grpId="0" animBg="1"/>
      <p:bldP spid="49194" grpId="1" animBg="1"/>
      <p:bldP spid="49195" grpId="0" animBg="1"/>
      <p:bldP spid="49195" grpId="1" animBg="1"/>
      <p:bldP spid="49196" grpId="0" animBg="1"/>
      <p:bldP spid="49196" grpId="1" animBg="1"/>
      <p:bldP spid="49197" grpId="0" animBg="1"/>
      <p:bldP spid="49197" grpId="1" animBg="1"/>
      <p:bldP spid="49198" grpId="0" animBg="1"/>
      <p:bldP spid="4919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2840038" y="4833938"/>
            <a:ext cx="2595562" cy="1223962"/>
          </a:xfrm>
          <a:custGeom>
            <a:avLst/>
            <a:gdLst>
              <a:gd name="T0" fmla="*/ 0 w 1635"/>
              <a:gd name="T1" fmla="*/ 1223962 h 612"/>
              <a:gd name="T2" fmla="*/ 2270125 w 1635"/>
              <a:gd name="T3" fmla="*/ 1223962 h 612"/>
              <a:gd name="T4" fmla="*/ 2595562 w 1635"/>
              <a:gd name="T5" fmla="*/ 815975 h 612"/>
              <a:gd name="T6" fmla="*/ 2595562 w 1635"/>
              <a:gd name="T7" fmla="*/ 45999 h 612"/>
              <a:gd name="T8" fmla="*/ 398462 w 1635"/>
              <a:gd name="T9" fmla="*/ 0 h 612"/>
              <a:gd name="T10" fmla="*/ 3175 w 1635"/>
              <a:gd name="T11" fmla="*/ 407987 h 612"/>
              <a:gd name="T12" fmla="*/ 0 w 1635"/>
              <a:gd name="T13" fmla="*/ 1223962 h 6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5"/>
              <a:gd name="T22" fmla="*/ 0 h 612"/>
              <a:gd name="T23" fmla="*/ 1635 w 1635"/>
              <a:gd name="T24" fmla="*/ 612 h 6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5" h="612">
                <a:moveTo>
                  <a:pt x="0" y="612"/>
                </a:moveTo>
                <a:lnTo>
                  <a:pt x="1430" y="612"/>
                </a:lnTo>
                <a:lnTo>
                  <a:pt x="1635" y="408"/>
                </a:lnTo>
                <a:lnTo>
                  <a:pt x="1635" y="23"/>
                </a:lnTo>
                <a:lnTo>
                  <a:pt x="251" y="0"/>
                </a:lnTo>
                <a:lnTo>
                  <a:pt x="2" y="204"/>
                </a:lnTo>
                <a:lnTo>
                  <a:pt x="0" y="612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387" name="AutoShape 3" descr="Granito"/>
          <p:cNvSpPr>
            <a:spLocks noChangeArrowheads="1"/>
          </p:cNvSpPr>
          <p:nvPr/>
        </p:nvSpPr>
        <p:spPr bwMode="auto">
          <a:xfrm>
            <a:off x="2878138" y="4833938"/>
            <a:ext cx="1404937" cy="407987"/>
          </a:xfrm>
          <a:prstGeom prst="parallelogram">
            <a:avLst>
              <a:gd name="adj" fmla="val 8609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388" name="AutoShape 4" descr="Granito"/>
          <p:cNvSpPr>
            <a:spLocks noChangeArrowheads="1"/>
          </p:cNvSpPr>
          <p:nvPr/>
        </p:nvSpPr>
        <p:spPr bwMode="auto">
          <a:xfrm>
            <a:off x="3994150" y="4833938"/>
            <a:ext cx="1404938" cy="407987"/>
          </a:xfrm>
          <a:prstGeom prst="parallelogram">
            <a:avLst>
              <a:gd name="adj" fmla="val 8609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389" name="Rectangle 5" descr="Vaquero"/>
          <p:cNvSpPr>
            <a:spLocks noChangeArrowheads="1"/>
          </p:cNvSpPr>
          <p:nvPr/>
        </p:nvSpPr>
        <p:spPr bwMode="auto">
          <a:xfrm>
            <a:off x="2878138" y="5287963"/>
            <a:ext cx="2160587" cy="7699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6390" name="AutoShape 6" descr="Vaquero"/>
          <p:cNvSpPr>
            <a:spLocks noChangeArrowheads="1"/>
          </p:cNvSpPr>
          <p:nvPr/>
        </p:nvSpPr>
        <p:spPr bwMode="auto">
          <a:xfrm rot="16200000" flipH="1">
            <a:off x="4683919" y="5306219"/>
            <a:ext cx="1177925" cy="325437"/>
          </a:xfrm>
          <a:prstGeom prst="parallelogram">
            <a:avLst>
              <a:gd name="adj" fmla="val 12202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435600" y="2349500"/>
            <a:ext cx="1800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T</a:t>
            </a:r>
            <a:r>
              <a:rPr lang="es-MX" sz="2400" b="1" baseline="-25000" smtClean="0">
                <a:solidFill>
                  <a:srgbClr val="FFFFFF"/>
                </a:solidFill>
                <a:latin typeface="Arial" charset="0"/>
              </a:rPr>
              <a:t>p </a:t>
            </a: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=</a:t>
            </a:r>
            <a:r>
              <a:rPr lang="es-MX" sz="2400" b="1" baseline="-250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33°C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6192838" y="4076700"/>
            <a:ext cx="16557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T</a:t>
            </a:r>
            <a:r>
              <a:rPr lang="es-MX" sz="2400" b="1" baseline="-25000" smtClean="0">
                <a:solidFill>
                  <a:srgbClr val="FFFFFF"/>
                </a:solidFill>
                <a:latin typeface="Arial" charset="0"/>
              </a:rPr>
              <a:t>o</a:t>
            </a: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 = 20°C</a:t>
            </a:r>
          </a:p>
        </p:txBody>
      </p:sp>
      <p:grpSp>
        <p:nvGrpSpPr>
          <p:cNvPr id="16393" name="Group 9"/>
          <p:cNvGrpSpPr>
            <a:grpSpLocks/>
          </p:cNvGrpSpPr>
          <p:nvPr/>
        </p:nvGrpSpPr>
        <p:grpSpPr bwMode="auto">
          <a:xfrm>
            <a:off x="3384550" y="1968500"/>
            <a:ext cx="1582738" cy="3116263"/>
            <a:chOff x="2041" y="1240"/>
            <a:chExt cx="1054" cy="1963"/>
          </a:xfrm>
        </p:grpSpPr>
        <p:sp>
          <p:nvSpPr>
            <p:cNvPr id="16642" name="Freeform 10"/>
            <p:cNvSpPr>
              <a:spLocks/>
            </p:cNvSpPr>
            <p:nvPr/>
          </p:nvSpPr>
          <p:spPr bwMode="auto">
            <a:xfrm>
              <a:off x="2041" y="1548"/>
              <a:ext cx="533" cy="1655"/>
            </a:xfrm>
            <a:custGeom>
              <a:avLst/>
              <a:gdLst>
                <a:gd name="T0" fmla="*/ 532 w 533"/>
                <a:gd name="T1" fmla="*/ 798 h 1655"/>
                <a:gd name="T2" fmla="*/ 511 w 533"/>
                <a:gd name="T3" fmla="*/ 1071 h 1655"/>
                <a:gd name="T4" fmla="*/ 487 w 533"/>
                <a:gd name="T5" fmla="*/ 1164 h 1655"/>
                <a:gd name="T6" fmla="*/ 511 w 533"/>
                <a:gd name="T7" fmla="*/ 1336 h 1655"/>
                <a:gd name="T8" fmla="*/ 476 w 533"/>
                <a:gd name="T9" fmla="*/ 1474 h 1655"/>
                <a:gd name="T10" fmla="*/ 511 w 533"/>
                <a:gd name="T11" fmla="*/ 1567 h 1655"/>
                <a:gd name="T12" fmla="*/ 452 w 533"/>
                <a:gd name="T13" fmla="*/ 1624 h 1655"/>
                <a:gd name="T14" fmla="*/ 286 w 533"/>
                <a:gd name="T15" fmla="*/ 1636 h 1655"/>
                <a:gd name="T16" fmla="*/ 381 w 533"/>
                <a:gd name="T17" fmla="*/ 1509 h 1655"/>
                <a:gd name="T18" fmla="*/ 298 w 533"/>
                <a:gd name="T19" fmla="*/ 1325 h 1655"/>
                <a:gd name="T20" fmla="*/ 322 w 533"/>
                <a:gd name="T21" fmla="*/ 1175 h 1655"/>
                <a:gd name="T22" fmla="*/ 219 w 533"/>
                <a:gd name="T23" fmla="*/ 963 h 1655"/>
                <a:gd name="T24" fmla="*/ 198 w 533"/>
                <a:gd name="T25" fmla="*/ 847 h 1655"/>
                <a:gd name="T26" fmla="*/ 198 w 533"/>
                <a:gd name="T27" fmla="*/ 792 h 1655"/>
                <a:gd name="T28" fmla="*/ 202 w 533"/>
                <a:gd name="T29" fmla="*/ 661 h 1655"/>
                <a:gd name="T30" fmla="*/ 213 w 533"/>
                <a:gd name="T31" fmla="*/ 621 h 1655"/>
                <a:gd name="T32" fmla="*/ 209 w 533"/>
                <a:gd name="T33" fmla="*/ 574 h 1655"/>
                <a:gd name="T34" fmla="*/ 212 w 533"/>
                <a:gd name="T35" fmla="*/ 343 h 1655"/>
                <a:gd name="T36" fmla="*/ 206 w 533"/>
                <a:gd name="T37" fmla="*/ 508 h 1655"/>
                <a:gd name="T38" fmla="*/ 198 w 533"/>
                <a:gd name="T39" fmla="*/ 616 h 1655"/>
                <a:gd name="T40" fmla="*/ 186 w 533"/>
                <a:gd name="T41" fmla="*/ 616 h 1655"/>
                <a:gd name="T42" fmla="*/ 87 w 533"/>
                <a:gd name="T43" fmla="*/ 852 h 1655"/>
                <a:gd name="T44" fmla="*/ 113 w 533"/>
                <a:gd name="T45" fmla="*/ 895 h 1655"/>
                <a:gd name="T46" fmla="*/ 140 w 533"/>
                <a:gd name="T47" fmla="*/ 940 h 1655"/>
                <a:gd name="T48" fmla="*/ 86 w 533"/>
                <a:gd name="T49" fmla="*/ 921 h 1655"/>
                <a:gd name="T50" fmla="*/ 77 w 533"/>
                <a:gd name="T51" fmla="*/ 949 h 1655"/>
                <a:gd name="T52" fmla="*/ 83 w 533"/>
                <a:gd name="T53" fmla="*/ 1041 h 1655"/>
                <a:gd name="T54" fmla="*/ 53 w 533"/>
                <a:gd name="T55" fmla="*/ 1027 h 1655"/>
                <a:gd name="T56" fmla="*/ 26 w 533"/>
                <a:gd name="T57" fmla="*/ 964 h 1655"/>
                <a:gd name="T58" fmla="*/ 3 w 533"/>
                <a:gd name="T59" fmla="*/ 782 h 1655"/>
                <a:gd name="T60" fmla="*/ 9 w 533"/>
                <a:gd name="T61" fmla="*/ 626 h 1655"/>
                <a:gd name="T62" fmla="*/ 24 w 533"/>
                <a:gd name="T63" fmla="*/ 553 h 1655"/>
                <a:gd name="T64" fmla="*/ 35 w 533"/>
                <a:gd name="T65" fmla="*/ 519 h 1655"/>
                <a:gd name="T66" fmla="*/ 20 w 533"/>
                <a:gd name="T67" fmla="*/ 426 h 1655"/>
                <a:gd name="T68" fmla="*/ 24 w 533"/>
                <a:gd name="T69" fmla="*/ 431 h 1655"/>
                <a:gd name="T70" fmla="*/ 20 w 533"/>
                <a:gd name="T71" fmla="*/ 397 h 1655"/>
                <a:gd name="T72" fmla="*/ 32 w 533"/>
                <a:gd name="T73" fmla="*/ 355 h 1655"/>
                <a:gd name="T74" fmla="*/ 30 w 533"/>
                <a:gd name="T75" fmla="*/ 324 h 1655"/>
                <a:gd name="T76" fmla="*/ 91 w 533"/>
                <a:gd name="T77" fmla="*/ 171 h 1655"/>
                <a:gd name="T78" fmla="*/ 234 w 533"/>
                <a:gd name="T79" fmla="*/ 131 h 1655"/>
                <a:gd name="T80" fmla="*/ 326 w 533"/>
                <a:gd name="T81" fmla="*/ 89 h 1655"/>
                <a:gd name="T82" fmla="*/ 413 w 533"/>
                <a:gd name="T83" fmla="*/ 65 h 1655"/>
                <a:gd name="T84" fmla="*/ 407 w 533"/>
                <a:gd name="T85" fmla="*/ 11 h 1655"/>
                <a:gd name="T86" fmla="*/ 533 w 533"/>
                <a:gd name="T87" fmla="*/ 2 h 16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3"/>
                <a:gd name="T133" fmla="*/ 0 h 1655"/>
                <a:gd name="T134" fmla="*/ 533 w 533"/>
                <a:gd name="T135" fmla="*/ 1655 h 16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3" h="1655">
                  <a:moveTo>
                    <a:pt x="532" y="798"/>
                  </a:moveTo>
                  <a:cubicBezTo>
                    <a:pt x="532" y="844"/>
                    <a:pt x="518" y="1010"/>
                    <a:pt x="511" y="1071"/>
                  </a:cubicBezTo>
                  <a:cubicBezTo>
                    <a:pt x="504" y="1132"/>
                    <a:pt x="487" y="1119"/>
                    <a:pt x="487" y="1164"/>
                  </a:cubicBezTo>
                  <a:cubicBezTo>
                    <a:pt x="487" y="1207"/>
                    <a:pt x="514" y="1285"/>
                    <a:pt x="511" y="1336"/>
                  </a:cubicBezTo>
                  <a:cubicBezTo>
                    <a:pt x="510" y="1388"/>
                    <a:pt x="476" y="1436"/>
                    <a:pt x="476" y="1474"/>
                  </a:cubicBezTo>
                  <a:cubicBezTo>
                    <a:pt x="476" y="1513"/>
                    <a:pt x="515" y="1542"/>
                    <a:pt x="511" y="1567"/>
                  </a:cubicBezTo>
                  <a:cubicBezTo>
                    <a:pt x="507" y="1592"/>
                    <a:pt x="490" y="1612"/>
                    <a:pt x="452" y="1624"/>
                  </a:cubicBezTo>
                  <a:cubicBezTo>
                    <a:pt x="414" y="1636"/>
                    <a:pt x="298" y="1655"/>
                    <a:pt x="286" y="1636"/>
                  </a:cubicBezTo>
                  <a:cubicBezTo>
                    <a:pt x="275" y="1617"/>
                    <a:pt x="380" y="1561"/>
                    <a:pt x="381" y="1509"/>
                  </a:cubicBezTo>
                  <a:cubicBezTo>
                    <a:pt x="384" y="1458"/>
                    <a:pt x="308" y="1380"/>
                    <a:pt x="298" y="1325"/>
                  </a:cubicBezTo>
                  <a:cubicBezTo>
                    <a:pt x="289" y="1269"/>
                    <a:pt x="335" y="1235"/>
                    <a:pt x="322" y="1175"/>
                  </a:cubicBezTo>
                  <a:cubicBezTo>
                    <a:pt x="308" y="1114"/>
                    <a:pt x="240" y="1017"/>
                    <a:pt x="219" y="963"/>
                  </a:cubicBezTo>
                  <a:cubicBezTo>
                    <a:pt x="198" y="908"/>
                    <a:pt x="200" y="876"/>
                    <a:pt x="198" y="847"/>
                  </a:cubicBezTo>
                  <a:cubicBezTo>
                    <a:pt x="193" y="819"/>
                    <a:pt x="196" y="823"/>
                    <a:pt x="198" y="792"/>
                  </a:cubicBezTo>
                  <a:cubicBezTo>
                    <a:pt x="198" y="761"/>
                    <a:pt x="199" y="689"/>
                    <a:pt x="202" y="661"/>
                  </a:cubicBezTo>
                  <a:cubicBezTo>
                    <a:pt x="205" y="632"/>
                    <a:pt x="212" y="635"/>
                    <a:pt x="213" y="621"/>
                  </a:cubicBezTo>
                  <a:cubicBezTo>
                    <a:pt x="214" y="607"/>
                    <a:pt x="209" y="620"/>
                    <a:pt x="209" y="574"/>
                  </a:cubicBezTo>
                  <a:cubicBezTo>
                    <a:pt x="209" y="528"/>
                    <a:pt x="212" y="354"/>
                    <a:pt x="212" y="343"/>
                  </a:cubicBezTo>
                  <a:cubicBezTo>
                    <a:pt x="212" y="332"/>
                    <a:pt x="208" y="463"/>
                    <a:pt x="206" y="508"/>
                  </a:cubicBezTo>
                  <a:cubicBezTo>
                    <a:pt x="204" y="553"/>
                    <a:pt x="201" y="598"/>
                    <a:pt x="198" y="616"/>
                  </a:cubicBezTo>
                  <a:cubicBezTo>
                    <a:pt x="195" y="634"/>
                    <a:pt x="205" y="577"/>
                    <a:pt x="186" y="616"/>
                  </a:cubicBezTo>
                  <a:cubicBezTo>
                    <a:pt x="168" y="655"/>
                    <a:pt x="99" y="806"/>
                    <a:pt x="87" y="852"/>
                  </a:cubicBezTo>
                  <a:cubicBezTo>
                    <a:pt x="75" y="898"/>
                    <a:pt x="104" y="880"/>
                    <a:pt x="113" y="895"/>
                  </a:cubicBezTo>
                  <a:cubicBezTo>
                    <a:pt x="122" y="910"/>
                    <a:pt x="144" y="936"/>
                    <a:pt x="140" y="940"/>
                  </a:cubicBezTo>
                  <a:cubicBezTo>
                    <a:pt x="136" y="944"/>
                    <a:pt x="96" y="920"/>
                    <a:pt x="86" y="921"/>
                  </a:cubicBezTo>
                  <a:cubicBezTo>
                    <a:pt x="76" y="922"/>
                    <a:pt x="77" y="929"/>
                    <a:pt x="77" y="949"/>
                  </a:cubicBezTo>
                  <a:cubicBezTo>
                    <a:pt x="76" y="969"/>
                    <a:pt x="87" y="1028"/>
                    <a:pt x="83" y="1041"/>
                  </a:cubicBezTo>
                  <a:cubicBezTo>
                    <a:pt x="79" y="1054"/>
                    <a:pt x="62" y="1040"/>
                    <a:pt x="53" y="1027"/>
                  </a:cubicBezTo>
                  <a:cubicBezTo>
                    <a:pt x="44" y="1014"/>
                    <a:pt x="34" y="1005"/>
                    <a:pt x="26" y="964"/>
                  </a:cubicBezTo>
                  <a:cubicBezTo>
                    <a:pt x="18" y="923"/>
                    <a:pt x="6" y="838"/>
                    <a:pt x="3" y="782"/>
                  </a:cubicBezTo>
                  <a:cubicBezTo>
                    <a:pt x="0" y="726"/>
                    <a:pt x="6" y="664"/>
                    <a:pt x="9" y="626"/>
                  </a:cubicBezTo>
                  <a:cubicBezTo>
                    <a:pt x="13" y="587"/>
                    <a:pt x="20" y="570"/>
                    <a:pt x="24" y="553"/>
                  </a:cubicBezTo>
                  <a:cubicBezTo>
                    <a:pt x="28" y="535"/>
                    <a:pt x="35" y="540"/>
                    <a:pt x="35" y="519"/>
                  </a:cubicBezTo>
                  <a:cubicBezTo>
                    <a:pt x="34" y="498"/>
                    <a:pt x="21" y="441"/>
                    <a:pt x="20" y="426"/>
                  </a:cubicBezTo>
                  <a:cubicBezTo>
                    <a:pt x="19" y="411"/>
                    <a:pt x="24" y="435"/>
                    <a:pt x="24" y="431"/>
                  </a:cubicBezTo>
                  <a:cubicBezTo>
                    <a:pt x="24" y="426"/>
                    <a:pt x="19" y="410"/>
                    <a:pt x="20" y="397"/>
                  </a:cubicBezTo>
                  <a:cubicBezTo>
                    <a:pt x="21" y="384"/>
                    <a:pt x="30" y="367"/>
                    <a:pt x="32" y="355"/>
                  </a:cubicBezTo>
                  <a:cubicBezTo>
                    <a:pt x="34" y="343"/>
                    <a:pt x="20" y="355"/>
                    <a:pt x="30" y="324"/>
                  </a:cubicBezTo>
                  <a:cubicBezTo>
                    <a:pt x="40" y="293"/>
                    <a:pt x="58" y="203"/>
                    <a:pt x="91" y="171"/>
                  </a:cubicBezTo>
                  <a:cubicBezTo>
                    <a:pt x="125" y="139"/>
                    <a:pt x="195" y="145"/>
                    <a:pt x="234" y="131"/>
                  </a:cubicBezTo>
                  <a:cubicBezTo>
                    <a:pt x="273" y="117"/>
                    <a:pt x="296" y="100"/>
                    <a:pt x="326" y="89"/>
                  </a:cubicBezTo>
                  <a:cubicBezTo>
                    <a:pt x="356" y="78"/>
                    <a:pt x="399" y="78"/>
                    <a:pt x="413" y="65"/>
                  </a:cubicBezTo>
                  <a:cubicBezTo>
                    <a:pt x="427" y="52"/>
                    <a:pt x="387" y="22"/>
                    <a:pt x="407" y="11"/>
                  </a:cubicBezTo>
                  <a:cubicBezTo>
                    <a:pt x="427" y="0"/>
                    <a:pt x="507" y="4"/>
                    <a:pt x="533" y="2"/>
                  </a:cubicBezTo>
                </a:path>
              </a:pathLst>
            </a:custGeom>
            <a:solidFill>
              <a:srgbClr val="FFCC99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43" name="Freeform 11"/>
            <p:cNvSpPr>
              <a:spLocks/>
            </p:cNvSpPr>
            <p:nvPr/>
          </p:nvSpPr>
          <p:spPr bwMode="auto">
            <a:xfrm flipH="1">
              <a:off x="2562" y="1548"/>
              <a:ext cx="533" cy="1655"/>
            </a:xfrm>
            <a:custGeom>
              <a:avLst/>
              <a:gdLst>
                <a:gd name="T0" fmla="*/ 532 w 533"/>
                <a:gd name="T1" fmla="*/ 798 h 1655"/>
                <a:gd name="T2" fmla="*/ 511 w 533"/>
                <a:gd name="T3" fmla="*/ 1071 h 1655"/>
                <a:gd name="T4" fmla="*/ 487 w 533"/>
                <a:gd name="T5" fmla="*/ 1164 h 1655"/>
                <a:gd name="T6" fmla="*/ 511 w 533"/>
                <a:gd name="T7" fmla="*/ 1336 h 1655"/>
                <a:gd name="T8" fmla="*/ 476 w 533"/>
                <a:gd name="T9" fmla="*/ 1474 h 1655"/>
                <a:gd name="T10" fmla="*/ 511 w 533"/>
                <a:gd name="T11" fmla="*/ 1567 h 1655"/>
                <a:gd name="T12" fmla="*/ 452 w 533"/>
                <a:gd name="T13" fmla="*/ 1624 h 1655"/>
                <a:gd name="T14" fmla="*/ 286 w 533"/>
                <a:gd name="T15" fmla="*/ 1636 h 1655"/>
                <a:gd name="T16" fmla="*/ 381 w 533"/>
                <a:gd name="T17" fmla="*/ 1509 h 1655"/>
                <a:gd name="T18" fmla="*/ 298 w 533"/>
                <a:gd name="T19" fmla="*/ 1325 h 1655"/>
                <a:gd name="T20" fmla="*/ 322 w 533"/>
                <a:gd name="T21" fmla="*/ 1175 h 1655"/>
                <a:gd name="T22" fmla="*/ 219 w 533"/>
                <a:gd name="T23" fmla="*/ 963 h 1655"/>
                <a:gd name="T24" fmla="*/ 198 w 533"/>
                <a:gd name="T25" fmla="*/ 847 h 1655"/>
                <a:gd name="T26" fmla="*/ 198 w 533"/>
                <a:gd name="T27" fmla="*/ 792 h 1655"/>
                <a:gd name="T28" fmla="*/ 202 w 533"/>
                <a:gd name="T29" fmla="*/ 661 h 1655"/>
                <a:gd name="T30" fmla="*/ 213 w 533"/>
                <a:gd name="T31" fmla="*/ 621 h 1655"/>
                <a:gd name="T32" fmla="*/ 209 w 533"/>
                <a:gd name="T33" fmla="*/ 574 h 1655"/>
                <a:gd name="T34" fmla="*/ 212 w 533"/>
                <a:gd name="T35" fmla="*/ 343 h 1655"/>
                <a:gd name="T36" fmla="*/ 206 w 533"/>
                <a:gd name="T37" fmla="*/ 508 h 1655"/>
                <a:gd name="T38" fmla="*/ 198 w 533"/>
                <a:gd name="T39" fmla="*/ 616 h 1655"/>
                <a:gd name="T40" fmla="*/ 186 w 533"/>
                <a:gd name="T41" fmla="*/ 616 h 1655"/>
                <a:gd name="T42" fmla="*/ 87 w 533"/>
                <a:gd name="T43" fmla="*/ 852 h 1655"/>
                <a:gd name="T44" fmla="*/ 113 w 533"/>
                <a:gd name="T45" fmla="*/ 895 h 1655"/>
                <a:gd name="T46" fmla="*/ 140 w 533"/>
                <a:gd name="T47" fmla="*/ 940 h 1655"/>
                <a:gd name="T48" fmla="*/ 86 w 533"/>
                <a:gd name="T49" fmla="*/ 921 h 1655"/>
                <a:gd name="T50" fmla="*/ 77 w 533"/>
                <a:gd name="T51" fmla="*/ 949 h 1655"/>
                <a:gd name="T52" fmla="*/ 83 w 533"/>
                <a:gd name="T53" fmla="*/ 1041 h 1655"/>
                <a:gd name="T54" fmla="*/ 53 w 533"/>
                <a:gd name="T55" fmla="*/ 1027 h 1655"/>
                <a:gd name="T56" fmla="*/ 26 w 533"/>
                <a:gd name="T57" fmla="*/ 964 h 1655"/>
                <a:gd name="T58" fmla="*/ 3 w 533"/>
                <a:gd name="T59" fmla="*/ 782 h 1655"/>
                <a:gd name="T60" fmla="*/ 9 w 533"/>
                <a:gd name="T61" fmla="*/ 626 h 1655"/>
                <a:gd name="T62" fmla="*/ 24 w 533"/>
                <a:gd name="T63" fmla="*/ 553 h 1655"/>
                <a:gd name="T64" fmla="*/ 35 w 533"/>
                <a:gd name="T65" fmla="*/ 519 h 1655"/>
                <a:gd name="T66" fmla="*/ 20 w 533"/>
                <a:gd name="T67" fmla="*/ 426 h 1655"/>
                <a:gd name="T68" fmla="*/ 24 w 533"/>
                <a:gd name="T69" fmla="*/ 431 h 1655"/>
                <a:gd name="T70" fmla="*/ 20 w 533"/>
                <a:gd name="T71" fmla="*/ 397 h 1655"/>
                <a:gd name="T72" fmla="*/ 32 w 533"/>
                <a:gd name="T73" fmla="*/ 355 h 1655"/>
                <a:gd name="T74" fmla="*/ 30 w 533"/>
                <a:gd name="T75" fmla="*/ 324 h 1655"/>
                <a:gd name="T76" fmla="*/ 91 w 533"/>
                <a:gd name="T77" fmla="*/ 171 h 1655"/>
                <a:gd name="T78" fmla="*/ 234 w 533"/>
                <a:gd name="T79" fmla="*/ 131 h 1655"/>
                <a:gd name="T80" fmla="*/ 326 w 533"/>
                <a:gd name="T81" fmla="*/ 89 h 1655"/>
                <a:gd name="T82" fmla="*/ 413 w 533"/>
                <a:gd name="T83" fmla="*/ 65 h 1655"/>
                <a:gd name="T84" fmla="*/ 407 w 533"/>
                <a:gd name="T85" fmla="*/ 11 h 1655"/>
                <a:gd name="T86" fmla="*/ 533 w 533"/>
                <a:gd name="T87" fmla="*/ 2 h 1655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3"/>
                <a:gd name="T133" fmla="*/ 0 h 1655"/>
                <a:gd name="T134" fmla="*/ 533 w 533"/>
                <a:gd name="T135" fmla="*/ 1655 h 1655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3" h="1655">
                  <a:moveTo>
                    <a:pt x="532" y="798"/>
                  </a:moveTo>
                  <a:cubicBezTo>
                    <a:pt x="532" y="844"/>
                    <a:pt x="518" y="1010"/>
                    <a:pt x="511" y="1071"/>
                  </a:cubicBezTo>
                  <a:cubicBezTo>
                    <a:pt x="504" y="1132"/>
                    <a:pt x="487" y="1119"/>
                    <a:pt x="487" y="1164"/>
                  </a:cubicBezTo>
                  <a:cubicBezTo>
                    <a:pt x="487" y="1207"/>
                    <a:pt x="514" y="1285"/>
                    <a:pt x="511" y="1336"/>
                  </a:cubicBezTo>
                  <a:cubicBezTo>
                    <a:pt x="510" y="1388"/>
                    <a:pt x="476" y="1436"/>
                    <a:pt x="476" y="1474"/>
                  </a:cubicBezTo>
                  <a:cubicBezTo>
                    <a:pt x="476" y="1513"/>
                    <a:pt x="515" y="1542"/>
                    <a:pt x="511" y="1567"/>
                  </a:cubicBezTo>
                  <a:cubicBezTo>
                    <a:pt x="507" y="1592"/>
                    <a:pt x="490" y="1612"/>
                    <a:pt x="452" y="1624"/>
                  </a:cubicBezTo>
                  <a:cubicBezTo>
                    <a:pt x="414" y="1636"/>
                    <a:pt x="298" y="1655"/>
                    <a:pt x="286" y="1636"/>
                  </a:cubicBezTo>
                  <a:cubicBezTo>
                    <a:pt x="275" y="1617"/>
                    <a:pt x="380" y="1561"/>
                    <a:pt x="381" y="1509"/>
                  </a:cubicBezTo>
                  <a:cubicBezTo>
                    <a:pt x="384" y="1458"/>
                    <a:pt x="308" y="1380"/>
                    <a:pt x="298" y="1325"/>
                  </a:cubicBezTo>
                  <a:cubicBezTo>
                    <a:pt x="289" y="1269"/>
                    <a:pt x="335" y="1235"/>
                    <a:pt x="322" y="1175"/>
                  </a:cubicBezTo>
                  <a:cubicBezTo>
                    <a:pt x="308" y="1114"/>
                    <a:pt x="240" y="1017"/>
                    <a:pt x="219" y="963"/>
                  </a:cubicBezTo>
                  <a:cubicBezTo>
                    <a:pt x="198" y="908"/>
                    <a:pt x="200" y="876"/>
                    <a:pt x="198" y="847"/>
                  </a:cubicBezTo>
                  <a:cubicBezTo>
                    <a:pt x="193" y="819"/>
                    <a:pt x="196" y="823"/>
                    <a:pt x="198" y="792"/>
                  </a:cubicBezTo>
                  <a:cubicBezTo>
                    <a:pt x="198" y="761"/>
                    <a:pt x="199" y="689"/>
                    <a:pt x="202" y="661"/>
                  </a:cubicBezTo>
                  <a:cubicBezTo>
                    <a:pt x="205" y="632"/>
                    <a:pt x="212" y="635"/>
                    <a:pt x="213" y="621"/>
                  </a:cubicBezTo>
                  <a:cubicBezTo>
                    <a:pt x="214" y="607"/>
                    <a:pt x="209" y="620"/>
                    <a:pt x="209" y="574"/>
                  </a:cubicBezTo>
                  <a:cubicBezTo>
                    <a:pt x="209" y="528"/>
                    <a:pt x="212" y="354"/>
                    <a:pt x="212" y="343"/>
                  </a:cubicBezTo>
                  <a:cubicBezTo>
                    <a:pt x="212" y="332"/>
                    <a:pt x="208" y="463"/>
                    <a:pt x="206" y="508"/>
                  </a:cubicBezTo>
                  <a:cubicBezTo>
                    <a:pt x="204" y="553"/>
                    <a:pt x="201" y="598"/>
                    <a:pt x="198" y="616"/>
                  </a:cubicBezTo>
                  <a:cubicBezTo>
                    <a:pt x="195" y="634"/>
                    <a:pt x="205" y="577"/>
                    <a:pt x="186" y="616"/>
                  </a:cubicBezTo>
                  <a:cubicBezTo>
                    <a:pt x="168" y="655"/>
                    <a:pt x="99" y="806"/>
                    <a:pt x="87" y="852"/>
                  </a:cubicBezTo>
                  <a:cubicBezTo>
                    <a:pt x="75" y="898"/>
                    <a:pt x="104" y="880"/>
                    <a:pt x="113" y="895"/>
                  </a:cubicBezTo>
                  <a:cubicBezTo>
                    <a:pt x="122" y="910"/>
                    <a:pt x="144" y="936"/>
                    <a:pt x="140" y="940"/>
                  </a:cubicBezTo>
                  <a:cubicBezTo>
                    <a:pt x="136" y="944"/>
                    <a:pt x="96" y="920"/>
                    <a:pt x="86" y="921"/>
                  </a:cubicBezTo>
                  <a:cubicBezTo>
                    <a:pt x="76" y="922"/>
                    <a:pt x="77" y="929"/>
                    <a:pt x="77" y="949"/>
                  </a:cubicBezTo>
                  <a:cubicBezTo>
                    <a:pt x="76" y="969"/>
                    <a:pt x="87" y="1028"/>
                    <a:pt x="83" y="1041"/>
                  </a:cubicBezTo>
                  <a:cubicBezTo>
                    <a:pt x="79" y="1054"/>
                    <a:pt x="62" y="1040"/>
                    <a:pt x="53" y="1027"/>
                  </a:cubicBezTo>
                  <a:cubicBezTo>
                    <a:pt x="44" y="1014"/>
                    <a:pt x="34" y="1005"/>
                    <a:pt x="26" y="964"/>
                  </a:cubicBezTo>
                  <a:cubicBezTo>
                    <a:pt x="18" y="923"/>
                    <a:pt x="6" y="838"/>
                    <a:pt x="3" y="782"/>
                  </a:cubicBezTo>
                  <a:cubicBezTo>
                    <a:pt x="0" y="726"/>
                    <a:pt x="6" y="664"/>
                    <a:pt x="9" y="626"/>
                  </a:cubicBezTo>
                  <a:cubicBezTo>
                    <a:pt x="13" y="587"/>
                    <a:pt x="20" y="570"/>
                    <a:pt x="24" y="553"/>
                  </a:cubicBezTo>
                  <a:cubicBezTo>
                    <a:pt x="28" y="535"/>
                    <a:pt x="35" y="540"/>
                    <a:pt x="35" y="519"/>
                  </a:cubicBezTo>
                  <a:cubicBezTo>
                    <a:pt x="34" y="498"/>
                    <a:pt x="21" y="441"/>
                    <a:pt x="20" y="426"/>
                  </a:cubicBezTo>
                  <a:cubicBezTo>
                    <a:pt x="19" y="411"/>
                    <a:pt x="24" y="435"/>
                    <a:pt x="24" y="431"/>
                  </a:cubicBezTo>
                  <a:cubicBezTo>
                    <a:pt x="24" y="426"/>
                    <a:pt x="19" y="410"/>
                    <a:pt x="20" y="397"/>
                  </a:cubicBezTo>
                  <a:cubicBezTo>
                    <a:pt x="21" y="384"/>
                    <a:pt x="30" y="367"/>
                    <a:pt x="32" y="355"/>
                  </a:cubicBezTo>
                  <a:cubicBezTo>
                    <a:pt x="34" y="343"/>
                    <a:pt x="20" y="355"/>
                    <a:pt x="30" y="324"/>
                  </a:cubicBezTo>
                  <a:cubicBezTo>
                    <a:pt x="40" y="293"/>
                    <a:pt x="58" y="203"/>
                    <a:pt x="91" y="171"/>
                  </a:cubicBezTo>
                  <a:cubicBezTo>
                    <a:pt x="125" y="139"/>
                    <a:pt x="195" y="145"/>
                    <a:pt x="234" y="131"/>
                  </a:cubicBezTo>
                  <a:cubicBezTo>
                    <a:pt x="273" y="117"/>
                    <a:pt x="296" y="100"/>
                    <a:pt x="326" y="89"/>
                  </a:cubicBezTo>
                  <a:cubicBezTo>
                    <a:pt x="356" y="78"/>
                    <a:pt x="399" y="78"/>
                    <a:pt x="413" y="65"/>
                  </a:cubicBezTo>
                  <a:cubicBezTo>
                    <a:pt x="427" y="52"/>
                    <a:pt x="387" y="22"/>
                    <a:pt x="407" y="11"/>
                  </a:cubicBezTo>
                  <a:cubicBezTo>
                    <a:pt x="427" y="0"/>
                    <a:pt x="507" y="4"/>
                    <a:pt x="533" y="2"/>
                  </a:cubicBezTo>
                </a:path>
              </a:pathLst>
            </a:custGeom>
            <a:solidFill>
              <a:srgbClr val="FFCC99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6644" name="Group 12"/>
            <p:cNvGrpSpPr>
              <a:grpSpLocks/>
            </p:cNvGrpSpPr>
            <p:nvPr/>
          </p:nvGrpSpPr>
          <p:grpSpPr bwMode="auto">
            <a:xfrm>
              <a:off x="2319" y="1240"/>
              <a:ext cx="503" cy="354"/>
              <a:chOff x="2319" y="1240"/>
              <a:chExt cx="503" cy="354"/>
            </a:xfrm>
          </p:grpSpPr>
          <p:sp>
            <p:nvSpPr>
              <p:cNvPr id="16645" name="Oval 13"/>
              <p:cNvSpPr>
                <a:spLocks noChangeArrowheads="1"/>
              </p:cNvSpPr>
              <p:nvPr/>
            </p:nvSpPr>
            <p:spPr bwMode="auto">
              <a:xfrm rot="20710659" flipH="1">
                <a:off x="2319" y="1405"/>
                <a:ext cx="32" cy="80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6" name="Oval 14"/>
              <p:cNvSpPr>
                <a:spLocks noChangeArrowheads="1"/>
              </p:cNvSpPr>
              <p:nvPr/>
            </p:nvSpPr>
            <p:spPr bwMode="auto">
              <a:xfrm rot="889341">
                <a:off x="2792" y="1398"/>
                <a:ext cx="30" cy="79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7" name="Freeform 15"/>
              <p:cNvSpPr>
                <a:spLocks/>
              </p:cNvSpPr>
              <p:nvPr/>
            </p:nvSpPr>
            <p:spPr bwMode="auto">
              <a:xfrm>
                <a:off x="2338" y="1240"/>
                <a:ext cx="462" cy="354"/>
              </a:xfrm>
              <a:custGeom>
                <a:avLst/>
                <a:gdLst>
                  <a:gd name="T0" fmla="*/ 105 w 473"/>
                  <a:gd name="T1" fmla="*/ 340 h 459"/>
                  <a:gd name="T2" fmla="*/ 44 w 473"/>
                  <a:gd name="T3" fmla="*/ 277 h 459"/>
                  <a:gd name="T4" fmla="*/ 13 w 473"/>
                  <a:gd name="T5" fmla="*/ 214 h 459"/>
                  <a:gd name="T6" fmla="*/ 10 w 473"/>
                  <a:gd name="T7" fmla="*/ 121 h 459"/>
                  <a:gd name="T8" fmla="*/ 67 w 473"/>
                  <a:gd name="T9" fmla="*/ 48 h 459"/>
                  <a:gd name="T10" fmla="*/ 203 w 473"/>
                  <a:gd name="T11" fmla="*/ 5 h 459"/>
                  <a:gd name="T12" fmla="*/ 348 w 473"/>
                  <a:gd name="T13" fmla="*/ 17 h 459"/>
                  <a:gd name="T14" fmla="*/ 428 w 473"/>
                  <a:gd name="T15" fmla="*/ 84 h 459"/>
                  <a:gd name="T16" fmla="*/ 460 w 473"/>
                  <a:gd name="T17" fmla="*/ 177 h 459"/>
                  <a:gd name="T18" fmla="*/ 414 w 473"/>
                  <a:gd name="T19" fmla="*/ 298 h 459"/>
                  <a:gd name="T20" fmla="*/ 341 w 473"/>
                  <a:gd name="T21" fmla="*/ 354 h 4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73"/>
                  <a:gd name="T34" fmla="*/ 0 h 459"/>
                  <a:gd name="T35" fmla="*/ 473 w 473"/>
                  <a:gd name="T36" fmla="*/ 459 h 4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73" h="459">
                    <a:moveTo>
                      <a:pt x="107" y="441"/>
                    </a:moveTo>
                    <a:cubicBezTo>
                      <a:pt x="97" y="427"/>
                      <a:pt x="61" y="386"/>
                      <a:pt x="45" y="359"/>
                    </a:cubicBezTo>
                    <a:cubicBezTo>
                      <a:pt x="29" y="332"/>
                      <a:pt x="19" y="312"/>
                      <a:pt x="13" y="278"/>
                    </a:cubicBezTo>
                    <a:cubicBezTo>
                      <a:pt x="7" y="244"/>
                      <a:pt x="0" y="193"/>
                      <a:pt x="10" y="157"/>
                    </a:cubicBezTo>
                    <a:cubicBezTo>
                      <a:pt x="20" y="121"/>
                      <a:pt x="36" y="87"/>
                      <a:pt x="69" y="62"/>
                    </a:cubicBezTo>
                    <a:cubicBezTo>
                      <a:pt x="102" y="36"/>
                      <a:pt x="160" y="13"/>
                      <a:pt x="208" y="6"/>
                    </a:cubicBezTo>
                    <a:cubicBezTo>
                      <a:pt x="255" y="0"/>
                      <a:pt x="317" y="5"/>
                      <a:pt x="356" y="22"/>
                    </a:cubicBezTo>
                    <a:cubicBezTo>
                      <a:pt x="394" y="39"/>
                      <a:pt x="419" y="74"/>
                      <a:pt x="438" y="109"/>
                    </a:cubicBezTo>
                    <a:cubicBezTo>
                      <a:pt x="457" y="145"/>
                      <a:pt x="473" y="184"/>
                      <a:pt x="471" y="230"/>
                    </a:cubicBezTo>
                    <a:cubicBezTo>
                      <a:pt x="469" y="275"/>
                      <a:pt x="443" y="349"/>
                      <a:pt x="424" y="387"/>
                    </a:cubicBezTo>
                    <a:cubicBezTo>
                      <a:pt x="404" y="425"/>
                      <a:pt x="379" y="442"/>
                      <a:pt x="349" y="459"/>
                    </a:cubicBezTo>
                  </a:path>
                </a:pathLst>
              </a:cu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8" name="Freeform 16"/>
              <p:cNvSpPr>
                <a:spLocks/>
              </p:cNvSpPr>
              <p:nvPr/>
            </p:nvSpPr>
            <p:spPr bwMode="auto">
              <a:xfrm>
                <a:off x="2447" y="1369"/>
                <a:ext cx="97" cy="8"/>
              </a:xfrm>
              <a:custGeom>
                <a:avLst/>
                <a:gdLst>
                  <a:gd name="T0" fmla="*/ 0 w 119"/>
                  <a:gd name="T1" fmla="*/ 8 h 17"/>
                  <a:gd name="T2" fmla="*/ 42 w 119"/>
                  <a:gd name="T3" fmla="*/ 0 h 17"/>
                  <a:gd name="T4" fmla="*/ 97 w 119"/>
                  <a:gd name="T5" fmla="*/ 8 h 17"/>
                  <a:gd name="T6" fmla="*/ 0 60000 65536"/>
                  <a:gd name="T7" fmla="*/ 0 60000 65536"/>
                  <a:gd name="T8" fmla="*/ 0 60000 65536"/>
                  <a:gd name="T9" fmla="*/ 0 w 119"/>
                  <a:gd name="T10" fmla="*/ 0 h 17"/>
                  <a:gd name="T11" fmla="*/ 119 w 119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9" h="17">
                    <a:moveTo>
                      <a:pt x="0" y="17"/>
                    </a:moveTo>
                    <a:cubicBezTo>
                      <a:pt x="15" y="8"/>
                      <a:pt x="31" y="0"/>
                      <a:pt x="51" y="0"/>
                    </a:cubicBezTo>
                    <a:cubicBezTo>
                      <a:pt x="71" y="0"/>
                      <a:pt x="108" y="14"/>
                      <a:pt x="119" y="17"/>
                    </a:cubicBezTo>
                  </a:path>
                </a:pathLst>
              </a:cu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49" name="Oval 17"/>
              <p:cNvSpPr>
                <a:spLocks noChangeArrowheads="1"/>
              </p:cNvSpPr>
              <p:nvPr/>
            </p:nvSpPr>
            <p:spPr bwMode="auto">
              <a:xfrm>
                <a:off x="2468" y="1403"/>
                <a:ext cx="83" cy="11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0" name="Freeform 18"/>
              <p:cNvSpPr>
                <a:spLocks/>
              </p:cNvSpPr>
              <p:nvPr/>
            </p:nvSpPr>
            <p:spPr bwMode="auto">
              <a:xfrm flipH="1">
                <a:off x="2601" y="1369"/>
                <a:ext cx="83" cy="8"/>
              </a:xfrm>
              <a:custGeom>
                <a:avLst/>
                <a:gdLst>
                  <a:gd name="T0" fmla="*/ 0 w 119"/>
                  <a:gd name="T1" fmla="*/ 8 h 17"/>
                  <a:gd name="T2" fmla="*/ 36 w 119"/>
                  <a:gd name="T3" fmla="*/ 0 h 17"/>
                  <a:gd name="T4" fmla="*/ 83 w 119"/>
                  <a:gd name="T5" fmla="*/ 8 h 17"/>
                  <a:gd name="T6" fmla="*/ 0 60000 65536"/>
                  <a:gd name="T7" fmla="*/ 0 60000 65536"/>
                  <a:gd name="T8" fmla="*/ 0 60000 65536"/>
                  <a:gd name="T9" fmla="*/ 0 w 119"/>
                  <a:gd name="T10" fmla="*/ 0 h 17"/>
                  <a:gd name="T11" fmla="*/ 119 w 119"/>
                  <a:gd name="T12" fmla="*/ 17 h 1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9" h="17">
                    <a:moveTo>
                      <a:pt x="0" y="17"/>
                    </a:moveTo>
                    <a:cubicBezTo>
                      <a:pt x="15" y="8"/>
                      <a:pt x="31" y="0"/>
                      <a:pt x="51" y="0"/>
                    </a:cubicBezTo>
                    <a:cubicBezTo>
                      <a:pt x="71" y="0"/>
                      <a:pt x="108" y="14"/>
                      <a:pt x="119" y="17"/>
                    </a:cubicBezTo>
                  </a:path>
                </a:pathLst>
              </a:cu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1" name="Oval 19"/>
              <p:cNvSpPr>
                <a:spLocks noChangeArrowheads="1"/>
              </p:cNvSpPr>
              <p:nvPr/>
            </p:nvSpPr>
            <p:spPr bwMode="auto">
              <a:xfrm>
                <a:off x="2618" y="1403"/>
                <a:ext cx="83" cy="11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2" name="Oval 20"/>
              <p:cNvSpPr>
                <a:spLocks noChangeArrowheads="1"/>
              </p:cNvSpPr>
              <p:nvPr/>
            </p:nvSpPr>
            <p:spPr bwMode="auto">
              <a:xfrm flipH="1">
                <a:off x="2555" y="1456"/>
                <a:ext cx="13" cy="8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3" name="Oval 21"/>
              <p:cNvSpPr>
                <a:spLocks noChangeArrowheads="1"/>
              </p:cNvSpPr>
              <p:nvPr/>
            </p:nvSpPr>
            <p:spPr bwMode="auto">
              <a:xfrm flipH="1">
                <a:off x="2587" y="1456"/>
                <a:ext cx="13" cy="8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4" name="Freeform 22"/>
              <p:cNvSpPr>
                <a:spLocks/>
              </p:cNvSpPr>
              <p:nvPr/>
            </p:nvSpPr>
            <p:spPr bwMode="auto">
              <a:xfrm>
                <a:off x="2512" y="1505"/>
                <a:ext cx="119" cy="9"/>
              </a:xfrm>
              <a:custGeom>
                <a:avLst/>
                <a:gdLst>
                  <a:gd name="T0" fmla="*/ 0 w 88"/>
                  <a:gd name="T1" fmla="*/ 0 h 2"/>
                  <a:gd name="T2" fmla="*/ 119 w 88"/>
                  <a:gd name="T3" fmla="*/ 0 h 2"/>
                  <a:gd name="T4" fmla="*/ 0 60000 65536"/>
                  <a:gd name="T5" fmla="*/ 0 60000 65536"/>
                  <a:gd name="T6" fmla="*/ 0 w 88"/>
                  <a:gd name="T7" fmla="*/ 0 h 2"/>
                  <a:gd name="T8" fmla="*/ 88 w 8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2">
                    <a:moveTo>
                      <a:pt x="0" y="0"/>
                    </a:moveTo>
                    <a:cubicBezTo>
                      <a:pt x="37" y="1"/>
                      <a:pt x="75" y="2"/>
                      <a:pt x="88" y="0"/>
                    </a:cubicBezTo>
                  </a:path>
                </a:pathLst>
              </a:cu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5" name="Freeform 23"/>
              <p:cNvSpPr>
                <a:spLocks/>
              </p:cNvSpPr>
              <p:nvPr/>
            </p:nvSpPr>
            <p:spPr bwMode="auto">
              <a:xfrm flipV="1">
                <a:off x="2544" y="1456"/>
                <a:ext cx="53" cy="8"/>
              </a:xfrm>
              <a:custGeom>
                <a:avLst/>
                <a:gdLst>
                  <a:gd name="T0" fmla="*/ 0 w 88"/>
                  <a:gd name="T1" fmla="*/ 0 h 2"/>
                  <a:gd name="T2" fmla="*/ 53 w 88"/>
                  <a:gd name="T3" fmla="*/ 0 h 2"/>
                  <a:gd name="T4" fmla="*/ 0 60000 65536"/>
                  <a:gd name="T5" fmla="*/ 0 60000 65536"/>
                  <a:gd name="T6" fmla="*/ 0 w 88"/>
                  <a:gd name="T7" fmla="*/ 0 h 2"/>
                  <a:gd name="T8" fmla="*/ 88 w 88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8" h="2">
                    <a:moveTo>
                      <a:pt x="0" y="0"/>
                    </a:moveTo>
                    <a:cubicBezTo>
                      <a:pt x="37" y="1"/>
                      <a:pt x="75" y="2"/>
                      <a:pt x="88" y="0"/>
                    </a:cubicBezTo>
                  </a:path>
                </a:pathLst>
              </a:cu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6" name="Oval 24"/>
              <p:cNvSpPr>
                <a:spLocks noChangeArrowheads="1"/>
              </p:cNvSpPr>
              <p:nvPr/>
            </p:nvSpPr>
            <p:spPr bwMode="auto">
              <a:xfrm flipH="1">
                <a:off x="2512" y="1405"/>
                <a:ext cx="11" cy="15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57" name="Oval 25"/>
              <p:cNvSpPr>
                <a:spLocks noChangeArrowheads="1"/>
              </p:cNvSpPr>
              <p:nvPr/>
            </p:nvSpPr>
            <p:spPr bwMode="auto">
              <a:xfrm flipH="1">
                <a:off x="2652" y="1405"/>
                <a:ext cx="11" cy="15"/>
              </a:xfrm>
              <a:prstGeom prst="ellipse">
                <a:avLst/>
              </a:prstGeom>
              <a:solidFill>
                <a:srgbClr val="FFCC99"/>
              </a:solidFill>
              <a:ln w="63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5040313" y="1736725"/>
            <a:ext cx="18002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T</a:t>
            </a:r>
            <a:r>
              <a:rPr lang="es-MX" sz="2400" b="1" baseline="-25000" smtClean="0">
                <a:solidFill>
                  <a:srgbClr val="FFFFFF"/>
                </a:solidFill>
                <a:latin typeface="Arial" charset="0"/>
              </a:rPr>
              <a:t>i </a:t>
            </a: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=</a:t>
            </a:r>
            <a:r>
              <a:rPr lang="es-MX" sz="2400" b="1" baseline="-2500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s-MX" sz="2400" b="1" smtClean="0">
                <a:solidFill>
                  <a:srgbClr val="FFFFFF"/>
                </a:solidFill>
                <a:latin typeface="Arial" charset="0"/>
              </a:rPr>
              <a:t>37°C</a:t>
            </a:r>
          </a:p>
        </p:txBody>
      </p:sp>
      <p:sp>
        <p:nvSpPr>
          <p:cNvPr id="40987" name="Freeform 27"/>
          <p:cNvSpPr>
            <a:spLocks/>
          </p:cNvSpPr>
          <p:nvPr/>
        </p:nvSpPr>
        <p:spPr bwMode="auto">
          <a:xfrm>
            <a:off x="4140200" y="2097088"/>
            <a:ext cx="1044575" cy="1008062"/>
          </a:xfrm>
          <a:custGeom>
            <a:avLst/>
            <a:gdLst>
              <a:gd name="T0" fmla="*/ 1044575 w 658"/>
              <a:gd name="T1" fmla="*/ 0 h 635"/>
              <a:gd name="T2" fmla="*/ 576262 w 658"/>
              <a:gd name="T3" fmla="*/ 252412 h 635"/>
              <a:gd name="T4" fmla="*/ 0 w 658"/>
              <a:gd name="T5" fmla="*/ 1008062 h 635"/>
              <a:gd name="T6" fmla="*/ 0 60000 65536"/>
              <a:gd name="T7" fmla="*/ 0 60000 65536"/>
              <a:gd name="T8" fmla="*/ 0 60000 65536"/>
              <a:gd name="T9" fmla="*/ 0 w 658"/>
              <a:gd name="T10" fmla="*/ 0 h 635"/>
              <a:gd name="T11" fmla="*/ 658 w 658"/>
              <a:gd name="T12" fmla="*/ 635 h 6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8" h="635">
                <a:moveTo>
                  <a:pt x="658" y="0"/>
                </a:moveTo>
                <a:cubicBezTo>
                  <a:pt x="565" y="26"/>
                  <a:pt x="473" y="53"/>
                  <a:pt x="363" y="159"/>
                </a:cubicBezTo>
                <a:cubicBezTo>
                  <a:pt x="253" y="265"/>
                  <a:pt x="126" y="450"/>
                  <a:pt x="0" y="635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988" name="Freeform 28"/>
          <p:cNvSpPr>
            <a:spLocks/>
          </p:cNvSpPr>
          <p:nvPr/>
        </p:nvSpPr>
        <p:spPr bwMode="auto">
          <a:xfrm>
            <a:off x="4895850" y="2673350"/>
            <a:ext cx="755650" cy="144463"/>
          </a:xfrm>
          <a:custGeom>
            <a:avLst/>
            <a:gdLst>
              <a:gd name="T0" fmla="*/ 755650 w 476"/>
              <a:gd name="T1" fmla="*/ 0 h 91"/>
              <a:gd name="T2" fmla="*/ 0 w 476"/>
              <a:gd name="T3" fmla="*/ 144463 h 91"/>
              <a:gd name="T4" fmla="*/ 0 60000 65536"/>
              <a:gd name="T5" fmla="*/ 0 60000 65536"/>
              <a:gd name="T6" fmla="*/ 0 w 476"/>
              <a:gd name="T7" fmla="*/ 0 h 91"/>
              <a:gd name="T8" fmla="*/ 476 w 476"/>
              <a:gd name="T9" fmla="*/ 91 h 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76" h="91">
                <a:moveTo>
                  <a:pt x="476" y="0"/>
                </a:moveTo>
                <a:cubicBezTo>
                  <a:pt x="281" y="38"/>
                  <a:pt x="87" y="76"/>
                  <a:pt x="0" y="91"/>
                </a:cubicBezTo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3779838" y="5121275"/>
            <a:ext cx="792162" cy="792163"/>
            <a:chOff x="2381" y="3226"/>
            <a:chExt cx="499" cy="499"/>
          </a:xfrm>
        </p:grpSpPr>
        <p:sp>
          <p:nvSpPr>
            <p:cNvPr id="16640" name="AutoShape 30" descr="Horizontal oscura"/>
            <p:cNvSpPr>
              <a:spLocks noChangeArrowheads="1"/>
            </p:cNvSpPr>
            <p:nvPr/>
          </p:nvSpPr>
          <p:spPr bwMode="auto">
            <a:xfrm rot="5400000">
              <a:off x="2517" y="3362"/>
              <a:ext cx="499" cy="227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1 h 21600"/>
                <a:gd name="T4" fmla="*/ 9 w 21600"/>
                <a:gd name="T5" fmla="*/ 2 h 21600"/>
                <a:gd name="T6" fmla="*/ 12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6 w 21600"/>
                <a:gd name="T13" fmla="*/ 5424 h 21600"/>
                <a:gd name="T14" fmla="*/ 18916 w 21600"/>
                <a:gd name="T15" fmla="*/ 161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pattFill prst="dkHorz">
              <a:fgClr>
                <a:srgbClr val="00FF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41" name="AutoShape 31" descr="Horizontal oscura"/>
            <p:cNvSpPr>
              <a:spLocks noChangeArrowheads="1"/>
            </p:cNvSpPr>
            <p:nvPr/>
          </p:nvSpPr>
          <p:spPr bwMode="auto">
            <a:xfrm rot="5400000">
              <a:off x="2245" y="3362"/>
              <a:ext cx="499" cy="227"/>
            </a:xfrm>
            <a:custGeom>
              <a:avLst/>
              <a:gdLst>
                <a:gd name="T0" fmla="*/ 9 w 21600"/>
                <a:gd name="T1" fmla="*/ 0 h 21600"/>
                <a:gd name="T2" fmla="*/ 0 w 21600"/>
                <a:gd name="T3" fmla="*/ 1 h 21600"/>
                <a:gd name="T4" fmla="*/ 9 w 21600"/>
                <a:gd name="T5" fmla="*/ 2 h 21600"/>
                <a:gd name="T6" fmla="*/ 12 w 21600"/>
                <a:gd name="T7" fmla="*/ 1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6 w 21600"/>
                <a:gd name="T13" fmla="*/ 5424 h 21600"/>
                <a:gd name="T14" fmla="*/ 18916 w 21600"/>
                <a:gd name="T15" fmla="*/ 1617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pattFill prst="dkHorz">
              <a:fgClr>
                <a:srgbClr val="00FF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40992" name="AutoShape 32"/>
          <p:cNvSpPr>
            <a:spLocks noChangeArrowheads="1"/>
          </p:cNvSpPr>
          <p:nvPr/>
        </p:nvSpPr>
        <p:spPr bwMode="auto">
          <a:xfrm>
            <a:off x="4679950" y="3141663"/>
            <a:ext cx="1079500" cy="373062"/>
          </a:xfrm>
          <a:custGeom>
            <a:avLst/>
            <a:gdLst>
              <a:gd name="T0" fmla="*/ 40462507 w 21600"/>
              <a:gd name="T1" fmla="*/ 0 h 21600"/>
              <a:gd name="T2" fmla="*/ 0 w 21600"/>
              <a:gd name="T3" fmla="*/ 3221649 h 21600"/>
              <a:gd name="T4" fmla="*/ 40462507 w 21600"/>
              <a:gd name="T5" fmla="*/ 6443299 h 21600"/>
              <a:gd name="T6" fmla="*/ 53950017 w 21600"/>
              <a:gd name="T7" fmla="*/ 322164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66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993" name="Oval 33"/>
          <p:cNvSpPr>
            <a:spLocks noChangeArrowheads="1"/>
          </p:cNvSpPr>
          <p:nvPr/>
        </p:nvSpPr>
        <p:spPr bwMode="auto">
          <a:xfrm>
            <a:off x="719138" y="4908550"/>
            <a:ext cx="576262" cy="252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935038" y="4513263"/>
            <a:ext cx="107950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 rot="-1483865">
            <a:off x="739775" y="3963988"/>
            <a:ext cx="720725" cy="762000"/>
            <a:chOff x="476" y="2886"/>
            <a:chExt cx="726" cy="726"/>
          </a:xfrm>
        </p:grpSpPr>
        <p:sp>
          <p:nvSpPr>
            <p:cNvPr id="16633" name="Oval 36" descr="Papel bouquet"/>
            <p:cNvSpPr>
              <a:spLocks noChangeArrowheads="1"/>
            </p:cNvSpPr>
            <p:nvPr/>
          </p:nvSpPr>
          <p:spPr bwMode="auto">
            <a:xfrm>
              <a:off x="793" y="3181"/>
              <a:ext cx="137" cy="136"/>
            </a:xfrm>
            <a:prstGeom prst="ellipse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grpSp>
          <p:nvGrpSpPr>
            <p:cNvPr id="16634" name="Group 37"/>
            <p:cNvGrpSpPr>
              <a:grpSpLocks/>
            </p:cNvGrpSpPr>
            <p:nvPr/>
          </p:nvGrpSpPr>
          <p:grpSpPr bwMode="auto">
            <a:xfrm>
              <a:off x="476" y="3060"/>
              <a:ext cx="726" cy="393"/>
              <a:chOff x="476" y="3060"/>
              <a:chExt cx="726" cy="393"/>
            </a:xfrm>
          </p:grpSpPr>
          <p:sp>
            <p:nvSpPr>
              <p:cNvPr id="16638" name="Freeform 38" descr="Papel bouquet"/>
              <p:cNvSpPr>
                <a:spLocks/>
              </p:cNvSpPr>
              <p:nvPr/>
            </p:nvSpPr>
            <p:spPr bwMode="auto">
              <a:xfrm rot="-5400000">
                <a:off x="444" y="3115"/>
                <a:ext cx="370" cy="306"/>
              </a:xfrm>
              <a:custGeom>
                <a:avLst/>
                <a:gdLst>
                  <a:gd name="T0" fmla="*/ 26 w 370"/>
                  <a:gd name="T1" fmla="*/ 193 h 306"/>
                  <a:gd name="T2" fmla="*/ 49 w 370"/>
                  <a:gd name="T3" fmla="*/ 34 h 306"/>
                  <a:gd name="T4" fmla="*/ 321 w 370"/>
                  <a:gd name="T5" fmla="*/ 34 h 306"/>
                  <a:gd name="T6" fmla="*/ 344 w 370"/>
                  <a:gd name="T7" fmla="*/ 238 h 306"/>
                  <a:gd name="T8" fmla="*/ 276 w 370"/>
                  <a:gd name="T9" fmla="*/ 306 h 3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306"/>
                  <a:gd name="T17" fmla="*/ 370 w 370"/>
                  <a:gd name="T18" fmla="*/ 306 h 3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306">
                    <a:moveTo>
                      <a:pt x="26" y="193"/>
                    </a:moveTo>
                    <a:cubicBezTo>
                      <a:pt x="13" y="126"/>
                      <a:pt x="0" y="60"/>
                      <a:pt x="49" y="34"/>
                    </a:cubicBezTo>
                    <a:cubicBezTo>
                      <a:pt x="98" y="8"/>
                      <a:pt x="272" y="0"/>
                      <a:pt x="321" y="34"/>
                    </a:cubicBezTo>
                    <a:cubicBezTo>
                      <a:pt x="370" y="68"/>
                      <a:pt x="351" y="193"/>
                      <a:pt x="344" y="238"/>
                    </a:cubicBezTo>
                    <a:cubicBezTo>
                      <a:pt x="337" y="283"/>
                      <a:pt x="306" y="294"/>
                      <a:pt x="276" y="306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9" name="Freeform 39" descr="Papel bouquet"/>
              <p:cNvSpPr>
                <a:spLocks/>
              </p:cNvSpPr>
              <p:nvPr/>
            </p:nvSpPr>
            <p:spPr bwMode="auto">
              <a:xfrm rot="5400000">
                <a:off x="864" y="3092"/>
                <a:ext cx="370" cy="306"/>
              </a:xfrm>
              <a:custGeom>
                <a:avLst/>
                <a:gdLst>
                  <a:gd name="T0" fmla="*/ 26 w 370"/>
                  <a:gd name="T1" fmla="*/ 193 h 306"/>
                  <a:gd name="T2" fmla="*/ 49 w 370"/>
                  <a:gd name="T3" fmla="*/ 34 h 306"/>
                  <a:gd name="T4" fmla="*/ 321 w 370"/>
                  <a:gd name="T5" fmla="*/ 34 h 306"/>
                  <a:gd name="T6" fmla="*/ 344 w 370"/>
                  <a:gd name="T7" fmla="*/ 238 h 306"/>
                  <a:gd name="T8" fmla="*/ 276 w 370"/>
                  <a:gd name="T9" fmla="*/ 306 h 3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306"/>
                  <a:gd name="T17" fmla="*/ 370 w 370"/>
                  <a:gd name="T18" fmla="*/ 306 h 3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306">
                    <a:moveTo>
                      <a:pt x="26" y="193"/>
                    </a:moveTo>
                    <a:cubicBezTo>
                      <a:pt x="13" y="126"/>
                      <a:pt x="0" y="60"/>
                      <a:pt x="49" y="34"/>
                    </a:cubicBezTo>
                    <a:cubicBezTo>
                      <a:pt x="98" y="8"/>
                      <a:pt x="272" y="0"/>
                      <a:pt x="321" y="34"/>
                    </a:cubicBezTo>
                    <a:cubicBezTo>
                      <a:pt x="370" y="68"/>
                      <a:pt x="351" y="193"/>
                      <a:pt x="344" y="238"/>
                    </a:cubicBezTo>
                    <a:cubicBezTo>
                      <a:pt x="337" y="283"/>
                      <a:pt x="306" y="294"/>
                      <a:pt x="276" y="306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16635" name="Group 40"/>
            <p:cNvGrpSpPr>
              <a:grpSpLocks/>
            </p:cNvGrpSpPr>
            <p:nvPr/>
          </p:nvGrpSpPr>
          <p:grpSpPr bwMode="auto">
            <a:xfrm rot="-5400000">
              <a:off x="484" y="3052"/>
              <a:ext cx="726" cy="393"/>
              <a:chOff x="476" y="3060"/>
              <a:chExt cx="726" cy="393"/>
            </a:xfrm>
          </p:grpSpPr>
          <p:sp>
            <p:nvSpPr>
              <p:cNvPr id="16636" name="Freeform 41" descr="Papel bouquet"/>
              <p:cNvSpPr>
                <a:spLocks/>
              </p:cNvSpPr>
              <p:nvPr/>
            </p:nvSpPr>
            <p:spPr bwMode="auto">
              <a:xfrm rot="-5400000">
                <a:off x="444" y="3115"/>
                <a:ext cx="370" cy="306"/>
              </a:xfrm>
              <a:custGeom>
                <a:avLst/>
                <a:gdLst>
                  <a:gd name="T0" fmla="*/ 26 w 370"/>
                  <a:gd name="T1" fmla="*/ 193 h 306"/>
                  <a:gd name="T2" fmla="*/ 49 w 370"/>
                  <a:gd name="T3" fmla="*/ 34 h 306"/>
                  <a:gd name="T4" fmla="*/ 321 w 370"/>
                  <a:gd name="T5" fmla="*/ 34 h 306"/>
                  <a:gd name="T6" fmla="*/ 344 w 370"/>
                  <a:gd name="T7" fmla="*/ 238 h 306"/>
                  <a:gd name="T8" fmla="*/ 276 w 370"/>
                  <a:gd name="T9" fmla="*/ 306 h 3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306"/>
                  <a:gd name="T17" fmla="*/ 370 w 370"/>
                  <a:gd name="T18" fmla="*/ 306 h 3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306">
                    <a:moveTo>
                      <a:pt x="26" y="193"/>
                    </a:moveTo>
                    <a:cubicBezTo>
                      <a:pt x="13" y="126"/>
                      <a:pt x="0" y="60"/>
                      <a:pt x="49" y="34"/>
                    </a:cubicBezTo>
                    <a:cubicBezTo>
                      <a:pt x="98" y="8"/>
                      <a:pt x="272" y="0"/>
                      <a:pt x="321" y="34"/>
                    </a:cubicBezTo>
                    <a:cubicBezTo>
                      <a:pt x="370" y="68"/>
                      <a:pt x="351" y="193"/>
                      <a:pt x="344" y="238"/>
                    </a:cubicBezTo>
                    <a:cubicBezTo>
                      <a:pt x="337" y="283"/>
                      <a:pt x="306" y="294"/>
                      <a:pt x="276" y="306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637" name="Freeform 42" descr="Papel bouquet"/>
              <p:cNvSpPr>
                <a:spLocks/>
              </p:cNvSpPr>
              <p:nvPr/>
            </p:nvSpPr>
            <p:spPr bwMode="auto">
              <a:xfrm rot="5400000">
                <a:off x="864" y="3092"/>
                <a:ext cx="370" cy="306"/>
              </a:xfrm>
              <a:custGeom>
                <a:avLst/>
                <a:gdLst>
                  <a:gd name="T0" fmla="*/ 26 w 370"/>
                  <a:gd name="T1" fmla="*/ 193 h 306"/>
                  <a:gd name="T2" fmla="*/ 49 w 370"/>
                  <a:gd name="T3" fmla="*/ 34 h 306"/>
                  <a:gd name="T4" fmla="*/ 321 w 370"/>
                  <a:gd name="T5" fmla="*/ 34 h 306"/>
                  <a:gd name="T6" fmla="*/ 344 w 370"/>
                  <a:gd name="T7" fmla="*/ 238 h 306"/>
                  <a:gd name="T8" fmla="*/ 276 w 370"/>
                  <a:gd name="T9" fmla="*/ 306 h 3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0"/>
                  <a:gd name="T16" fmla="*/ 0 h 306"/>
                  <a:gd name="T17" fmla="*/ 370 w 370"/>
                  <a:gd name="T18" fmla="*/ 306 h 3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0" h="306">
                    <a:moveTo>
                      <a:pt x="26" y="193"/>
                    </a:moveTo>
                    <a:cubicBezTo>
                      <a:pt x="13" y="126"/>
                      <a:pt x="0" y="60"/>
                      <a:pt x="49" y="34"/>
                    </a:cubicBezTo>
                    <a:cubicBezTo>
                      <a:pt x="98" y="8"/>
                      <a:pt x="272" y="0"/>
                      <a:pt x="321" y="34"/>
                    </a:cubicBezTo>
                    <a:cubicBezTo>
                      <a:pt x="370" y="68"/>
                      <a:pt x="351" y="193"/>
                      <a:pt x="344" y="238"/>
                    </a:cubicBezTo>
                    <a:cubicBezTo>
                      <a:pt x="337" y="283"/>
                      <a:pt x="306" y="294"/>
                      <a:pt x="276" y="306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s-PE" sz="3200" smtClean="0">
                  <a:solidFill>
                    <a:srgbClr val="FFFFFF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5580063" y="5192713"/>
            <a:ext cx="2736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CONDUCCION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684213" y="2312988"/>
            <a:ext cx="2952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CONVECCION</a:t>
            </a: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2916238" y="1160463"/>
            <a:ext cx="2592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RADIACION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5688013" y="2997200"/>
            <a:ext cx="2987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EVAPORACION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947738" y="2133600"/>
            <a:ext cx="2257425" cy="3492500"/>
            <a:chOff x="597" y="1344"/>
            <a:chExt cx="1422" cy="2200"/>
          </a:xfrm>
        </p:grpSpPr>
        <p:sp>
          <p:nvSpPr>
            <p:cNvPr id="16529" name="Oval 48"/>
            <p:cNvSpPr>
              <a:spLocks noChangeArrowheads="1"/>
            </p:cNvSpPr>
            <p:nvPr/>
          </p:nvSpPr>
          <p:spPr bwMode="auto">
            <a:xfrm>
              <a:off x="1042" y="2661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0" name="Oval 49"/>
            <p:cNvSpPr>
              <a:spLocks noChangeArrowheads="1"/>
            </p:cNvSpPr>
            <p:nvPr/>
          </p:nvSpPr>
          <p:spPr bwMode="auto">
            <a:xfrm>
              <a:off x="1155" y="277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1" name="Oval 50"/>
            <p:cNvSpPr>
              <a:spLocks noChangeArrowheads="1"/>
            </p:cNvSpPr>
            <p:nvPr/>
          </p:nvSpPr>
          <p:spPr bwMode="auto">
            <a:xfrm>
              <a:off x="1268" y="288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2" name="Oval 51"/>
            <p:cNvSpPr>
              <a:spLocks noChangeArrowheads="1"/>
            </p:cNvSpPr>
            <p:nvPr/>
          </p:nvSpPr>
          <p:spPr bwMode="auto">
            <a:xfrm>
              <a:off x="1381" y="300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3" name="Oval 52"/>
            <p:cNvSpPr>
              <a:spLocks noChangeArrowheads="1"/>
            </p:cNvSpPr>
            <p:nvPr/>
          </p:nvSpPr>
          <p:spPr bwMode="auto">
            <a:xfrm>
              <a:off x="1494" y="31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4" name="Oval 53"/>
            <p:cNvSpPr>
              <a:spLocks noChangeArrowheads="1"/>
            </p:cNvSpPr>
            <p:nvPr/>
          </p:nvSpPr>
          <p:spPr bwMode="auto">
            <a:xfrm>
              <a:off x="952" y="277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5" name="Oval 54"/>
            <p:cNvSpPr>
              <a:spLocks noChangeArrowheads="1"/>
            </p:cNvSpPr>
            <p:nvPr/>
          </p:nvSpPr>
          <p:spPr bwMode="auto">
            <a:xfrm>
              <a:off x="1065" y="288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6" name="Oval 55"/>
            <p:cNvSpPr>
              <a:spLocks noChangeArrowheads="1"/>
            </p:cNvSpPr>
            <p:nvPr/>
          </p:nvSpPr>
          <p:spPr bwMode="auto">
            <a:xfrm>
              <a:off x="1178" y="300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7" name="Oval 56"/>
            <p:cNvSpPr>
              <a:spLocks noChangeArrowheads="1"/>
            </p:cNvSpPr>
            <p:nvPr/>
          </p:nvSpPr>
          <p:spPr bwMode="auto">
            <a:xfrm>
              <a:off x="1291" y="31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8" name="Oval 57"/>
            <p:cNvSpPr>
              <a:spLocks noChangeArrowheads="1"/>
            </p:cNvSpPr>
            <p:nvPr/>
          </p:nvSpPr>
          <p:spPr bwMode="auto">
            <a:xfrm>
              <a:off x="1404" y="322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39" name="Oval 58"/>
            <p:cNvSpPr>
              <a:spLocks noChangeArrowheads="1"/>
            </p:cNvSpPr>
            <p:nvPr/>
          </p:nvSpPr>
          <p:spPr bwMode="auto">
            <a:xfrm>
              <a:off x="1517" y="333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0" name="Oval 59"/>
            <p:cNvSpPr>
              <a:spLocks noChangeArrowheads="1"/>
            </p:cNvSpPr>
            <p:nvPr/>
          </p:nvSpPr>
          <p:spPr bwMode="auto">
            <a:xfrm>
              <a:off x="998" y="302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1" name="Oval 60"/>
            <p:cNvSpPr>
              <a:spLocks noChangeArrowheads="1"/>
            </p:cNvSpPr>
            <p:nvPr/>
          </p:nvSpPr>
          <p:spPr bwMode="auto">
            <a:xfrm>
              <a:off x="1111" y="313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2" name="Oval 61"/>
            <p:cNvSpPr>
              <a:spLocks noChangeArrowheads="1"/>
            </p:cNvSpPr>
            <p:nvPr/>
          </p:nvSpPr>
          <p:spPr bwMode="auto">
            <a:xfrm>
              <a:off x="1224" y="325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3" name="Oval 62"/>
            <p:cNvSpPr>
              <a:spLocks noChangeArrowheads="1"/>
            </p:cNvSpPr>
            <p:nvPr/>
          </p:nvSpPr>
          <p:spPr bwMode="auto">
            <a:xfrm>
              <a:off x="1337" y="33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4" name="Oval 63"/>
            <p:cNvSpPr>
              <a:spLocks noChangeArrowheads="1"/>
            </p:cNvSpPr>
            <p:nvPr/>
          </p:nvSpPr>
          <p:spPr bwMode="auto">
            <a:xfrm>
              <a:off x="1450" y="347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5" name="Oval 64"/>
            <p:cNvSpPr>
              <a:spLocks noChangeArrowheads="1"/>
            </p:cNvSpPr>
            <p:nvPr/>
          </p:nvSpPr>
          <p:spPr bwMode="auto">
            <a:xfrm>
              <a:off x="1021" y="325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6" name="Oval 65"/>
            <p:cNvSpPr>
              <a:spLocks noChangeArrowheads="1"/>
            </p:cNvSpPr>
            <p:nvPr/>
          </p:nvSpPr>
          <p:spPr bwMode="auto">
            <a:xfrm>
              <a:off x="1134" y="33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7" name="Oval 66"/>
            <p:cNvSpPr>
              <a:spLocks noChangeArrowheads="1"/>
            </p:cNvSpPr>
            <p:nvPr/>
          </p:nvSpPr>
          <p:spPr bwMode="auto">
            <a:xfrm>
              <a:off x="1431" y="2432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8" name="Oval 67"/>
            <p:cNvSpPr>
              <a:spLocks noChangeArrowheads="1"/>
            </p:cNvSpPr>
            <p:nvPr/>
          </p:nvSpPr>
          <p:spPr bwMode="auto">
            <a:xfrm>
              <a:off x="1251" y="245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49" name="Oval 68"/>
            <p:cNvSpPr>
              <a:spLocks noChangeArrowheads="1"/>
            </p:cNvSpPr>
            <p:nvPr/>
          </p:nvSpPr>
          <p:spPr bwMode="auto">
            <a:xfrm>
              <a:off x="1364" y="256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0" name="Oval 69"/>
            <p:cNvSpPr>
              <a:spLocks noChangeArrowheads="1"/>
            </p:cNvSpPr>
            <p:nvPr/>
          </p:nvSpPr>
          <p:spPr bwMode="auto">
            <a:xfrm>
              <a:off x="1477" y="2682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1" name="Oval 70"/>
            <p:cNvSpPr>
              <a:spLocks noChangeArrowheads="1"/>
            </p:cNvSpPr>
            <p:nvPr/>
          </p:nvSpPr>
          <p:spPr bwMode="auto">
            <a:xfrm>
              <a:off x="1161" y="256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2" name="Oval 71"/>
            <p:cNvSpPr>
              <a:spLocks noChangeArrowheads="1"/>
            </p:cNvSpPr>
            <p:nvPr/>
          </p:nvSpPr>
          <p:spPr bwMode="auto">
            <a:xfrm>
              <a:off x="1274" y="2682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3" name="Oval 72"/>
            <p:cNvSpPr>
              <a:spLocks noChangeArrowheads="1"/>
            </p:cNvSpPr>
            <p:nvPr/>
          </p:nvSpPr>
          <p:spPr bwMode="auto">
            <a:xfrm>
              <a:off x="1387" y="2795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4" name="Oval 73"/>
            <p:cNvSpPr>
              <a:spLocks noChangeArrowheads="1"/>
            </p:cNvSpPr>
            <p:nvPr/>
          </p:nvSpPr>
          <p:spPr bwMode="auto">
            <a:xfrm>
              <a:off x="1500" y="2908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5" name="Oval 74"/>
            <p:cNvSpPr>
              <a:spLocks noChangeArrowheads="1"/>
            </p:cNvSpPr>
            <p:nvPr/>
          </p:nvSpPr>
          <p:spPr bwMode="auto">
            <a:xfrm>
              <a:off x="1699" y="213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6" name="Oval 75"/>
            <p:cNvSpPr>
              <a:spLocks noChangeArrowheads="1"/>
            </p:cNvSpPr>
            <p:nvPr/>
          </p:nvSpPr>
          <p:spPr bwMode="auto">
            <a:xfrm>
              <a:off x="1812" y="225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7" name="Oval 76"/>
            <p:cNvSpPr>
              <a:spLocks noChangeArrowheads="1"/>
            </p:cNvSpPr>
            <p:nvPr/>
          </p:nvSpPr>
          <p:spPr bwMode="auto">
            <a:xfrm>
              <a:off x="1925" y="23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8" name="Oval 77"/>
            <p:cNvSpPr>
              <a:spLocks noChangeArrowheads="1"/>
            </p:cNvSpPr>
            <p:nvPr/>
          </p:nvSpPr>
          <p:spPr bwMode="auto">
            <a:xfrm>
              <a:off x="1746" y="191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59" name="Oval 78"/>
            <p:cNvSpPr>
              <a:spLocks noChangeArrowheads="1"/>
            </p:cNvSpPr>
            <p:nvPr/>
          </p:nvSpPr>
          <p:spPr bwMode="auto">
            <a:xfrm>
              <a:off x="1587" y="168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0" name="Oval 79"/>
            <p:cNvSpPr>
              <a:spLocks noChangeArrowheads="1"/>
            </p:cNvSpPr>
            <p:nvPr/>
          </p:nvSpPr>
          <p:spPr bwMode="auto">
            <a:xfrm>
              <a:off x="1609" y="225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1" name="Oval 80"/>
            <p:cNvSpPr>
              <a:spLocks noChangeArrowheads="1"/>
            </p:cNvSpPr>
            <p:nvPr/>
          </p:nvSpPr>
          <p:spPr bwMode="auto">
            <a:xfrm>
              <a:off x="1722" y="23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2" name="Oval 81"/>
            <p:cNvSpPr>
              <a:spLocks noChangeArrowheads="1"/>
            </p:cNvSpPr>
            <p:nvPr/>
          </p:nvSpPr>
          <p:spPr bwMode="auto">
            <a:xfrm>
              <a:off x="1835" y="247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3" name="Oval 82"/>
            <p:cNvSpPr>
              <a:spLocks noChangeArrowheads="1"/>
            </p:cNvSpPr>
            <p:nvPr/>
          </p:nvSpPr>
          <p:spPr bwMode="auto">
            <a:xfrm>
              <a:off x="1948" y="258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4" name="Oval 83"/>
            <p:cNvSpPr>
              <a:spLocks noChangeArrowheads="1"/>
            </p:cNvSpPr>
            <p:nvPr/>
          </p:nvSpPr>
          <p:spPr bwMode="auto">
            <a:xfrm>
              <a:off x="1678" y="179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5" name="Oval 84"/>
            <p:cNvSpPr>
              <a:spLocks noChangeArrowheads="1"/>
            </p:cNvSpPr>
            <p:nvPr/>
          </p:nvSpPr>
          <p:spPr bwMode="auto">
            <a:xfrm>
              <a:off x="1496" y="154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6" name="Oval 85"/>
            <p:cNvSpPr>
              <a:spLocks noChangeArrowheads="1"/>
            </p:cNvSpPr>
            <p:nvPr/>
          </p:nvSpPr>
          <p:spPr bwMode="auto">
            <a:xfrm>
              <a:off x="1542" y="2387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7" name="Oval 86"/>
            <p:cNvSpPr>
              <a:spLocks noChangeArrowheads="1"/>
            </p:cNvSpPr>
            <p:nvPr/>
          </p:nvSpPr>
          <p:spPr bwMode="auto">
            <a:xfrm>
              <a:off x="1655" y="250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8" name="Oval 87"/>
            <p:cNvSpPr>
              <a:spLocks noChangeArrowheads="1"/>
            </p:cNvSpPr>
            <p:nvPr/>
          </p:nvSpPr>
          <p:spPr bwMode="auto">
            <a:xfrm>
              <a:off x="1768" y="26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69" name="Oval 88"/>
            <p:cNvSpPr>
              <a:spLocks noChangeArrowheads="1"/>
            </p:cNvSpPr>
            <p:nvPr/>
          </p:nvSpPr>
          <p:spPr bwMode="auto">
            <a:xfrm>
              <a:off x="1881" y="272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0" name="Oval 89"/>
            <p:cNvSpPr>
              <a:spLocks noChangeArrowheads="1"/>
            </p:cNvSpPr>
            <p:nvPr/>
          </p:nvSpPr>
          <p:spPr bwMode="auto">
            <a:xfrm>
              <a:off x="1247" y="134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1" name="Oval 90"/>
            <p:cNvSpPr>
              <a:spLocks noChangeArrowheads="1"/>
            </p:cNvSpPr>
            <p:nvPr/>
          </p:nvSpPr>
          <p:spPr bwMode="auto">
            <a:xfrm>
              <a:off x="1383" y="1434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2" name="Oval 91"/>
            <p:cNvSpPr>
              <a:spLocks noChangeArrowheads="1"/>
            </p:cNvSpPr>
            <p:nvPr/>
          </p:nvSpPr>
          <p:spPr bwMode="auto">
            <a:xfrm>
              <a:off x="1565" y="26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3" name="Oval 92"/>
            <p:cNvSpPr>
              <a:spLocks noChangeArrowheads="1"/>
            </p:cNvSpPr>
            <p:nvPr/>
          </p:nvSpPr>
          <p:spPr bwMode="auto">
            <a:xfrm>
              <a:off x="1678" y="272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4" name="Oval 93"/>
            <p:cNvSpPr>
              <a:spLocks noChangeArrowheads="1"/>
            </p:cNvSpPr>
            <p:nvPr/>
          </p:nvSpPr>
          <p:spPr bwMode="auto">
            <a:xfrm>
              <a:off x="1474" y="229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5" name="Oval 94"/>
            <p:cNvSpPr>
              <a:spLocks noChangeArrowheads="1"/>
            </p:cNvSpPr>
            <p:nvPr/>
          </p:nvSpPr>
          <p:spPr bwMode="auto">
            <a:xfrm>
              <a:off x="1813" y="2092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6" name="Oval 95"/>
            <p:cNvSpPr>
              <a:spLocks noChangeArrowheads="1"/>
            </p:cNvSpPr>
            <p:nvPr/>
          </p:nvSpPr>
          <p:spPr bwMode="auto">
            <a:xfrm>
              <a:off x="824" y="1866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7" name="Oval 96"/>
            <p:cNvSpPr>
              <a:spLocks noChangeArrowheads="1"/>
            </p:cNvSpPr>
            <p:nvPr/>
          </p:nvSpPr>
          <p:spPr bwMode="auto">
            <a:xfrm>
              <a:off x="928" y="1979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8" name="Oval 97"/>
            <p:cNvSpPr>
              <a:spLocks noChangeArrowheads="1"/>
            </p:cNvSpPr>
            <p:nvPr/>
          </p:nvSpPr>
          <p:spPr bwMode="auto">
            <a:xfrm>
              <a:off x="1032" y="2092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79" name="Oval 98"/>
            <p:cNvSpPr>
              <a:spLocks noChangeArrowheads="1"/>
            </p:cNvSpPr>
            <p:nvPr/>
          </p:nvSpPr>
          <p:spPr bwMode="auto">
            <a:xfrm>
              <a:off x="1136" y="2205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0" name="Oval 99"/>
            <p:cNvSpPr>
              <a:spLocks noChangeArrowheads="1"/>
            </p:cNvSpPr>
            <p:nvPr/>
          </p:nvSpPr>
          <p:spPr bwMode="auto">
            <a:xfrm>
              <a:off x="1240" y="2318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1" name="Oval 100"/>
            <p:cNvSpPr>
              <a:spLocks noChangeArrowheads="1"/>
            </p:cNvSpPr>
            <p:nvPr/>
          </p:nvSpPr>
          <p:spPr bwMode="auto">
            <a:xfrm>
              <a:off x="741" y="1979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2" name="Oval 101"/>
            <p:cNvSpPr>
              <a:spLocks noChangeArrowheads="1"/>
            </p:cNvSpPr>
            <p:nvPr/>
          </p:nvSpPr>
          <p:spPr bwMode="auto">
            <a:xfrm>
              <a:off x="845" y="2092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3" name="Oval 102"/>
            <p:cNvSpPr>
              <a:spLocks noChangeArrowheads="1"/>
            </p:cNvSpPr>
            <p:nvPr/>
          </p:nvSpPr>
          <p:spPr bwMode="auto">
            <a:xfrm>
              <a:off x="949" y="2205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4" name="Oval 103"/>
            <p:cNvSpPr>
              <a:spLocks noChangeArrowheads="1"/>
            </p:cNvSpPr>
            <p:nvPr/>
          </p:nvSpPr>
          <p:spPr bwMode="auto">
            <a:xfrm>
              <a:off x="1053" y="2318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5" name="Oval 104"/>
            <p:cNvSpPr>
              <a:spLocks noChangeArrowheads="1"/>
            </p:cNvSpPr>
            <p:nvPr/>
          </p:nvSpPr>
          <p:spPr bwMode="auto">
            <a:xfrm>
              <a:off x="1157" y="2431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6" name="Oval 105"/>
            <p:cNvSpPr>
              <a:spLocks noChangeArrowheads="1"/>
            </p:cNvSpPr>
            <p:nvPr/>
          </p:nvSpPr>
          <p:spPr bwMode="auto">
            <a:xfrm>
              <a:off x="680" y="2116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7" name="Oval 106"/>
            <p:cNvSpPr>
              <a:spLocks noChangeArrowheads="1"/>
            </p:cNvSpPr>
            <p:nvPr/>
          </p:nvSpPr>
          <p:spPr bwMode="auto">
            <a:xfrm>
              <a:off x="784" y="2229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8" name="Oval 107"/>
            <p:cNvSpPr>
              <a:spLocks noChangeArrowheads="1"/>
            </p:cNvSpPr>
            <p:nvPr/>
          </p:nvSpPr>
          <p:spPr bwMode="auto">
            <a:xfrm>
              <a:off x="888" y="2342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89" name="Oval 108"/>
            <p:cNvSpPr>
              <a:spLocks noChangeArrowheads="1"/>
            </p:cNvSpPr>
            <p:nvPr/>
          </p:nvSpPr>
          <p:spPr bwMode="auto">
            <a:xfrm>
              <a:off x="992" y="2455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0" name="Oval 109"/>
            <p:cNvSpPr>
              <a:spLocks noChangeArrowheads="1"/>
            </p:cNvSpPr>
            <p:nvPr/>
          </p:nvSpPr>
          <p:spPr bwMode="auto">
            <a:xfrm>
              <a:off x="597" y="2229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1" name="Oval 110"/>
            <p:cNvSpPr>
              <a:spLocks noChangeArrowheads="1"/>
            </p:cNvSpPr>
            <p:nvPr/>
          </p:nvSpPr>
          <p:spPr bwMode="auto">
            <a:xfrm>
              <a:off x="701" y="2342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2" name="Oval 111"/>
            <p:cNvSpPr>
              <a:spLocks noChangeArrowheads="1"/>
            </p:cNvSpPr>
            <p:nvPr/>
          </p:nvSpPr>
          <p:spPr bwMode="auto">
            <a:xfrm>
              <a:off x="805" y="2455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3" name="Oval 112"/>
            <p:cNvSpPr>
              <a:spLocks noChangeArrowheads="1"/>
            </p:cNvSpPr>
            <p:nvPr/>
          </p:nvSpPr>
          <p:spPr bwMode="auto">
            <a:xfrm>
              <a:off x="909" y="2568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4" name="Oval 113"/>
            <p:cNvSpPr>
              <a:spLocks noChangeArrowheads="1"/>
            </p:cNvSpPr>
            <p:nvPr/>
          </p:nvSpPr>
          <p:spPr bwMode="auto">
            <a:xfrm>
              <a:off x="1161" y="1411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5" name="Oval 114"/>
            <p:cNvSpPr>
              <a:spLocks noChangeArrowheads="1"/>
            </p:cNvSpPr>
            <p:nvPr/>
          </p:nvSpPr>
          <p:spPr bwMode="auto">
            <a:xfrm>
              <a:off x="1265" y="1524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6" name="Oval 115"/>
            <p:cNvSpPr>
              <a:spLocks noChangeArrowheads="1"/>
            </p:cNvSpPr>
            <p:nvPr/>
          </p:nvSpPr>
          <p:spPr bwMode="auto">
            <a:xfrm>
              <a:off x="1369" y="1637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7" name="Oval 116"/>
            <p:cNvSpPr>
              <a:spLocks noChangeArrowheads="1"/>
            </p:cNvSpPr>
            <p:nvPr/>
          </p:nvSpPr>
          <p:spPr bwMode="auto">
            <a:xfrm>
              <a:off x="1473" y="1750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8" name="Oval 117"/>
            <p:cNvSpPr>
              <a:spLocks noChangeArrowheads="1"/>
            </p:cNvSpPr>
            <p:nvPr/>
          </p:nvSpPr>
          <p:spPr bwMode="auto">
            <a:xfrm>
              <a:off x="1577" y="1863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99" name="Oval 118"/>
            <p:cNvSpPr>
              <a:spLocks noChangeArrowheads="1"/>
            </p:cNvSpPr>
            <p:nvPr/>
          </p:nvSpPr>
          <p:spPr bwMode="auto">
            <a:xfrm>
              <a:off x="1681" y="1976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0" name="Oval 119"/>
            <p:cNvSpPr>
              <a:spLocks noChangeArrowheads="1"/>
            </p:cNvSpPr>
            <p:nvPr/>
          </p:nvSpPr>
          <p:spPr bwMode="auto">
            <a:xfrm>
              <a:off x="974" y="1411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1" name="Oval 120"/>
            <p:cNvSpPr>
              <a:spLocks noChangeArrowheads="1"/>
            </p:cNvSpPr>
            <p:nvPr/>
          </p:nvSpPr>
          <p:spPr bwMode="auto">
            <a:xfrm>
              <a:off x="1078" y="1524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2" name="Oval 121"/>
            <p:cNvSpPr>
              <a:spLocks noChangeArrowheads="1"/>
            </p:cNvSpPr>
            <p:nvPr/>
          </p:nvSpPr>
          <p:spPr bwMode="auto">
            <a:xfrm>
              <a:off x="1182" y="1637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3" name="Oval 122"/>
            <p:cNvSpPr>
              <a:spLocks noChangeArrowheads="1"/>
            </p:cNvSpPr>
            <p:nvPr/>
          </p:nvSpPr>
          <p:spPr bwMode="auto">
            <a:xfrm>
              <a:off x="1286" y="1750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4" name="Oval 123"/>
            <p:cNvSpPr>
              <a:spLocks noChangeArrowheads="1"/>
            </p:cNvSpPr>
            <p:nvPr/>
          </p:nvSpPr>
          <p:spPr bwMode="auto">
            <a:xfrm>
              <a:off x="1390" y="1863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5" name="Oval 124"/>
            <p:cNvSpPr>
              <a:spLocks noChangeArrowheads="1"/>
            </p:cNvSpPr>
            <p:nvPr/>
          </p:nvSpPr>
          <p:spPr bwMode="auto">
            <a:xfrm>
              <a:off x="1494" y="1976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6" name="Oval 125"/>
            <p:cNvSpPr>
              <a:spLocks noChangeArrowheads="1"/>
            </p:cNvSpPr>
            <p:nvPr/>
          </p:nvSpPr>
          <p:spPr bwMode="auto">
            <a:xfrm>
              <a:off x="1598" y="2089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7" name="Oval 126"/>
            <p:cNvSpPr>
              <a:spLocks noChangeArrowheads="1"/>
            </p:cNvSpPr>
            <p:nvPr/>
          </p:nvSpPr>
          <p:spPr bwMode="auto">
            <a:xfrm>
              <a:off x="912" y="1548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8" name="Oval 127"/>
            <p:cNvSpPr>
              <a:spLocks noChangeArrowheads="1"/>
            </p:cNvSpPr>
            <p:nvPr/>
          </p:nvSpPr>
          <p:spPr bwMode="auto">
            <a:xfrm>
              <a:off x="1016" y="1661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09" name="Oval 128"/>
            <p:cNvSpPr>
              <a:spLocks noChangeArrowheads="1"/>
            </p:cNvSpPr>
            <p:nvPr/>
          </p:nvSpPr>
          <p:spPr bwMode="auto">
            <a:xfrm>
              <a:off x="1120" y="1774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0" name="Oval 129"/>
            <p:cNvSpPr>
              <a:spLocks noChangeArrowheads="1"/>
            </p:cNvSpPr>
            <p:nvPr/>
          </p:nvSpPr>
          <p:spPr bwMode="auto">
            <a:xfrm>
              <a:off x="1224" y="1887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1" name="Oval 130"/>
            <p:cNvSpPr>
              <a:spLocks noChangeArrowheads="1"/>
            </p:cNvSpPr>
            <p:nvPr/>
          </p:nvSpPr>
          <p:spPr bwMode="auto">
            <a:xfrm>
              <a:off x="1328" y="2000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2" name="Oval 131"/>
            <p:cNvSpPr>
              <a:spLocks noChangeArrowheads="1"/>
            </p:cNvSpPr>
            <p:nvPr/>
          </p:nvSpPr>
          <p:spPr bwMode="auto">
            <a:xfrm>
              <a:off x="1432" y="2113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3" name="Oval 132"/>
            <p:cNvSpPr>
              <a:spLocks noChangeArrowheads="1"/>
            </p:cNvSpPr>
            <p:nvPr/>
          </p:nvSpPr>
          <p:spPr bwMode="auto">
            <a:xfrm>
              <a:off x="830" y="1661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4" name="Oval 133"/>
            <p:cNvSpPr>
              <a:spLocks noChangeArrowheads="1"/>
            </p:cNvSpPr>
            <p:nvPr/>
          </p:nvSpPr>
          <p:spPr bwMode="auto">
            <a:xfrm>
              <a:off x="934" y="1774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5" name="Oval 134"/>
            <p:cNvSpPr>
              <a:spLocks noChangeArrowheads="1"/>
            </p:cNvSpPr>
            <p:nvPr/>
          </p:nvSpPr>
          <p:spPr bwMode="auto">
            <a:xfrm>
              <a:off x="1038" y="1887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6" name="Oval 135"/>
            <p:cNvSpPr>
              <a:spLocks noChangeArrowheads="1"/>
            </p:cNvSpPr>
            <p:nvPr/>
          </p:nvSpPr>
          <p:spPr bwMode="auto">
            <a:xfrm>
              <a:off x="1142" y="2000"/>
              <a:ext cx="42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7" name="Oval 136"/>
            <p:cNvSpPr>
              <a:spLocks noChangeArrowheads="1"/>
            </p:cNvSpPr>
            <p:nvPr/>
          </p:nvSpPr>
          <p:spPr bwMode="auto">
            <a:xfrm>
              <a:off x="1245" y="2113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8" name="Oval 137"/>
            <p:cNvSpPr>
              <a:spLocks noChangeArrowheads="1"/>
            </p:cNvSpPr>
            <p:nvPr/>
          </p:nvSpPr>
          <p:spPr bwMode="auto">
            <a:xfrm>
              <a:off x="1349" y="2226"/>
              <a:ext cx="43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19" name="Oval 138"/>
            <p:cNvSpPr>
              <a:spLocks noChangeArrowheads="1"/>
            </p:cNvSpPr>
            <p:nvPr/>
          </p:nvSpPr>
          <p:spPr bwMode="auto">
            <a:xfrm>
              <a:off x="1723" y="300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0" name="Oval 139"/>
            <p:cNvSpPr>
              <a:spLocks noChangeArrowheads="1"/>
            </p:cNvSpPr>
            <p:nvPr/>
          </p:nvSpPr>
          <p:spPr bwMode="auto">
            <a:xfrm>
              <a:off x="1836" y="31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1" name="Oval 140"/>
            <p:cNvSpPr>
              <a:spLocks noChangeArrowheads="1"/>
            </p:cNvSpPr>
            <p:nvPr/>
          </p:nvSpPr>
          <p:spPr bwMode="auto">
            <a:xfrm>
              <a:off x="1949" y="322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2" name="Oval 141"/>
            <p:cNvSpPr>
              <a:spLocks noChangeArrowheads="1"/>
            </p:cNvSpPr>
            <p:nvPr/>
          </p:nvSpPr>
          <p:spPr bwMode="auto">
            <a:xfrm>
              <a:off x="1633" y="311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3" name="Oval 142"/>
            <p:cNvSpPr>
              <a:spLocks noChangeArrowheads="1"/>
            </p:cNvSpPr>
            <p:nvPr/>
          </p:nvSpPr>
          <p:spPr bwMode="auto">
            <a:xfrm>
              <a:off x="1746" y="3226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4" name="Oval 143"/>
            <p:cNvSpPr>
              <a:spLocks noChangeArrowheads="1"/>
            </p:cNvSpPr>
            <p:nvPr/>
          </p:nvSpPr>
          <p:spPr bwMode="auto">
            <a:xfrm>
              <a:off x="1859" y="333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5" name="Oval 144"/>
            <p:cNvSpPr>
              <a:spLocks noChangeArrowheads="1"/>
            </p:cNvSpPr>
            <p:nvPr/>
          </p:nvSpPr>
          <p:spPr bwMode="auto">
            <a:xfrm>
              <a:off x="1564" y="3498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6" name="Oval 145"/>
            <p:cNvSpPr>
              <a:spLocks noChangeArrowheads="1"/>
            </p:cNvSpPr>
            <p:nvPr/>
          </p:nvSpPr>
          <p:spPr bwMode="auto">
            <a:xfrm>
              <a:off x="1679" y="33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7" name="Oval 146"/>
            <p:cNvSpPr>
              <a:spLocks noChangeArrowheads="1"/>
            </p:cNvSpPr>
            <p:nvPr/>
          </p:nvSpPr>
          <p:spPr bwMode="auto">
            <a:xfrm>
              <a:off x="1677" y="2863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8" name="Oval 147"/>
            <p:cNvSpPr>
              <a:spLocks noChangeArrowheads="1"/>
            </p:cNvSpPr>
            <p:nvPr/>
          </p:nvSpPr>
          <p:spPr bwMode="auto">
            <a:xfrm>
              <a:off x="1702" y="3521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29" name="Oval 148"/>
            <p:cNvSpPr>
              <a:spLocks noChangeArrowheads="1"/>
            </p:cNvSpPr>
            <p:nvPr/>
          </p:nvSpPr>
          <p:spPr bwMode="auto">
            <a:xfrm>
              <a:off x="1587" y="3249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30" name="Oval 149"/>
            <p:cNvSpPr>
              <a:spLocks noChangeArrowheads="1"/>
            </p:cNvSpPr>
            <p:nvPr/>
          </p:nvSpPr>
          <p:spPr bwMode="auto">
            <a:xfrm>
              <a:off x="1842" y="2908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31" name="Oval 150"/>
            <p:cNvSpPr>
              <a:spLocks noChangeArrowheads="1"/>
            </p:cNvSpPr>
            <p:nvPr/>
          </p:nvSpPr>
          <p:spPr bwMode="auto">
            <a:xfrm>
              <a:off x="1955" y="3021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32" name="Oval 151"/>
            <p:cNvSpPr>
              <a:spLocks noChangeArrowheads="1"/>
            </p:cNvSpPr>
            <p:nvPr/>
          </p:nvSpPr>
          <p:spPr bwMode="auto">
            <a:xfrm>
              <a:off x="1973" y="2840"/>
              <a:ext cx="46" cy="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9" name="Group 152"/>
          <p:cNvGrpSpPr>
            <a:grpSpLocks/>
          </p:cNvGrpSpPr>
          <p:nvPr/>
        </p:nvGrpSpPr>
        <p:grpSpPr bwMode="auto">
          <a:xfrm rot="33275" flipH="1" flipV="1">
            <a:off x="4824413" y="2919413"/>
            <a:ext cx="1266825" cy="469900"/>
            <a:chOff x="384" y="2387"/>
            <a:chExt cx="954" cy="242"/>
          </a:xfrm>
        </p:grpSpPr>
        <p:sp>
          <p:nvSpPr>
            <p:cNvPr id="16526" name="Freeform 15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7" name="Freeform 15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8" name="Freeform 15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56"/>
          <p:cNvGrpSpPr>
            <a:grpSpLocks/>
          </p:cNvGrpSpPr>
          <p:nvPr/>
        </p:nvGrpSpPr>
        <p:grpSpPr bwMode="auto">
          <a:xfrm rot="21566725" flipV="1">
            <a:off x="2225675" y="2924175"/>
            <a:ext cx="1266825" cy="469900"/>
            <a:chOff x="384" y="2387"/>
            <a:chExt cx="954" cy="242"/>
          </a:xfrm>
        </p:grpSpPr>
        <p:sp>
          <p:nvSpPr>
            <p:cNvPr id="16523" name="Freeform 15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4" name="Freeform 15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5" name="Freeform 15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1" name="Group 160"/>
          <p:cNvGrpSpPr>
            <a:grpSpLocks/>
          </p:cNvGrpSpPr>
          <p:nvPr/>
        </p:nvGrpSpPr>
        <p:grpSpPr bwMode="auto">
          <a:xfrm rot="2145883" flipV="1">
            <a:off x="2555875" y="1592263"/>
            <a:ext cx="1266825" cy="469900"/>
            <a:chOff x="384" y="2387"/>
            <a:chExt cx="954" cy="242"/>
          </a:xfrm>
        </p:grpSpPr>
        <p:sp>
          <p:nvSpPr>
            <p:cNvPr id="16520" name="Freeform 16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1" name="Freeform 16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22" name="Freeform 16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164"/>
          <p:cNvGrpSpPr>
            <a:grpSpLocks/>
          </p:cNvGrpSpPr>
          <p:nvPr/>
        </p:nvGrpSpPr>
        <p:grpSpPr bwMode="auto">
          <a:xfrm rot="-2145883" flipH="1" flipV="1">
            <a:off x="2232025" y="4254500"/>
            <a:ext cx="1266825" cy="469900"/>
            <a:chOff x="384" y="2387"/>
            <a:chExt cx="954" cy="242"/>
          </a:xfrm>
        </p:grpSpPr>
        <p:sp>
          <p:nvSpPr>
            <p:cNvPr id="16517" name="Freeform 16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8" name="Freeform 16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9" name="Freeform 16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168"/>
          <p:cNvGrpSpPr>
            <a:grpSpLocks/>
          </p:cNvGrpSpPr>
          <p:nvPr/>
        </p:nvGrpSpPr>
        <p:grpSpPr bwMode="auto">
          <a:xfrm rot="-2145883" flipH="1" flipV="1">
            <a:off x="4572000" y="1628775"/>
            <a:ext cx="1266825" cy="469900"/>
            <a:chOff x="384" y="2387"/>
            <a:chExt cx="954" cy="242"/>
          </a:xfrm>
        </p:grpSpPr>
        <p:sp>
          <p:nvSpPr>
            <p:cNvPr id="16514" name="Freeform 16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5" name="Freeform 17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6" name="Freeform 17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4" name="Group 172"/>
          <p:cNvGrpSpPr>
            <a:grpSpLocks/>
          </p:cNvGrpSpPr>
          <p:nvPr/>
        </p:nvGrpSpPr>
        <p:grpSpPr bwMode="auto">
          <a:xfrm rot="2145883" flipV="1">
            <a:off x="4932363" y="4221163"/>
            <a:ext cx="1266825" cy="469900"/>
            <a:chOff x="384" y="2387"/>
            <a:chExt cx="954" cy="242"/>
          </a:xfrm>
        </p:grpSpPr>
        <p:sp>
          <p:nvSpPr>
            <p:cNvPr id="16511" name="Freeform 17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2" name="Freeform 17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3" name="Freeform 17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176"/>
          <p:cNvGrpSpPr>
            <a:grpSpLocks/>
          </p:cNvGrpSpPr>
          <p:nvPr/>
        </p:nvGrpSpPr>
        <p:grpSpPr bwMode="auto">
          <a:xfrm rot="33275" flipH="1" flipV="1">
            <a:off x="4830763" y="2919413"/>
            <a:ext cx="1266825" cy="469900"/>
            <a:chOff x="384" y="2387"/>
            <a:chExt cx="954" cy="242"/>
          </a:xfrm>
        </p:grpSpPr>
        <p:sp>
          <p:nvSpPr>
            <p:cNvPr id="16508" name="Freeform 17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9" name="Freeform 17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10" name="Freeform 17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" name="Group 180"/>
          <p:cNvGrpSpPr>
            <a:grpSpLocks/>
          </p:cNvGrpSpPr>
          <p:nvPr/>
        </p:nvGrpSpPr>
        <p:grpSpPr bwMode="auto">
          <a:xfrm rot="21566725" flipV="1">
            <a:off x="2232025" y="2924175"/>
            <a:ext cx="1266825" cy="469900"/>
            <a:chOff x="384" y="2387"/>
            <a:chExt cx="954" cy="242"/>
          </a:xfrm>
        </p:grpSpPr>
        <p:sp>
          <p:nvSpPr>
            <p:cNvPr id="16505" name="Freeform 18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6" name="Freeform 18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7" name="Freeform 18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7" name="Group 184"/>
          <p:cNvGrpSpPr>
            <a:grpSpLocks/>
          </p:cNvGrpSpPr>
          <p:nvPr/>
        </p:nvGrpSpPr>
        <p:grpSpPr bwMode="auto">
          <a:xfrm rot="2145883" flipV="1">
            <a:off x="2562225" y="1592263"/>
            <a:ext cx="1266825" cy="469900"/>
            <a:chOff x="384" y="2387"/>
            <a:chExt cx="954" cy="242"/>
          </a:xfrm>
        </p:grpSpPr>
        <p:sp>
          <p:nvSpPr>
            <p:cNvPr id="16502" name="Freeform 18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3" name="Freeform 18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4" name="Freeform 18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" name="Group 188"/>
          <p:cNvGrpSpPr>
            <a:grpSpLocks/>
          </p:cNvGrpSpPr>
          <p:nvPr/>
        </p:nvGrpSpPr>
        <p:grpSpPr bwMode="auto">
          <a:xfrm rot="-2145883" flipH="1" flipV="1">
            <a:off x="2238375" y="4254500"/>
            <a:ext cx="1266825" cy="469900"/>
            <a:chOff x="384" y="2387"/>
            <a:chExt cx="954" cy="242"/>
          </a:xfrm>
        </p:grpSpPr>
        <p:sp>
          <p:nvSpPr>
            <p:cNvPr id="16499" name="Freeform 18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0" name="Freeform 19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501" name="Freeform 19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" name="Group 192"/>
          <p:cNvGrpSpPr>
            <a:grpSpLocks/>
          </p:cNvGrpSpPr>
          <p:nvPr/>
        </p:nvGrpSpPr>
        <p:grpSpPr bwMode="auto">
          <a:xfrm rot="-2145883" flipH="1" flipV="1">
            <a:off x="4578350" y="1628775"/>
            <a:ext cx="1266825" cy="469900"/>
            <a:chOff x="384" y="2387"/>
            <a:chExt cx="954" cy="242"/>
          </a:xfrm>
        </p:grpSpPr>
        <p:sp>
          <p:nvSpPr>
            <p:cNvPr id="16496" name="Freeform 19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7" name="Freeform 19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8" name="Freeform 19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" name="Group 196"/>
          <p:cNvGrpSpPr>
            <a:grpSpLocks/>
          </p:cNvGrpSpPr>
          <p:nvPr/>
        </p:nvGrpSpPr>
        <p:grpSpPr bwMode="auto">
          <a:xfrm rot="2145883" flipV="1">
            <a:off x="4938713" y="4221163"/>
            <a:ext cx="1266825" cy="469900"/>
            <a:chOff x="384" y="2387"/>
            <a:chExt cx="954" cy="242"/>
          </a:xfrm>
        </p:grpSpPr>
        <p:sp>
          <p:nvSpPr>
            <p:cNvPr id="16493" name="Freeform 19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4" name="Freeform 19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5" name="Freeform 19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" name="Group 200"/>
          <p:cNvGrpSpPr>
            <a:grpSpLocks/>
          </p:cNvGrpSpPr>
          <p:nvPr/>
        </p:nvGrpSpPr>
        <p:grpSpPr bwMode="auto">
          <a:xfrm rot="33275" flipH="1" flipV="1">
            <a:off x="4830763" y="2919413"/>
            <a:ext cx="1266825" cy="469900"/>
            <a:chOff x="384" y="2387"/>
            <a:chExt cx="954" cy="242"/>
          </a:xfrm>
        </p:grpSpPr>
        <p:sp>
          <p:nvSpPr>
            <p:cNvPr id="16490" name="Freeform 20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1" name="Freeform 20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92" name="Freeform 20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2" name="Group 204"/>
          <p:cNvGrpSpPr>
            <a:grpSpLocks/>
          </p:cNvGrpSpPr>
          <p:nvPr/>
        </p:nvGrpSpPr>
        <p:grpSpPr bwMode="auto">
          <a:xfrm rot="21566725" flipV="1">
            <a:off x="2232025" y="2924175"/>
            <a:ext cx="1266825" cy="469900"/>
            <a:chOff x="384" y="2387"/>
            <a:chExt cx="954" cy="242"/>
          </a:xfrm>
        </p:grpSpPr>
        <p:sp>
          <p:nvSpPr>
            <p:cNvPr id="16487" name="Freeform 20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8" name="Freeform 20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9" name="Freeform 20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3" name="Group 208"/>
          <p:cNvGrpSpPr>
            <a:grpSpLocks/>
          </p:cNvGrpSpPr>
          <p:nvPr/>
        </p:nvGrpSpPr>
        <p:grpSpPr bwMode="auto">
          <a:xfrm rot="2145883" flipV="1">
            <a:off x="2562225" y="1592263"/>
            <a:ext cx="1266825" cy="469900"/>
            <a:chOff x="384" y="2387"/>
            <a:chExt cx="954" cy="242"/>
          </a:xfrm>
        </p:grpSpPr>
        <p:sp>
          <p:nvSpPr>
            <p:cNvPr id="16484" name="Freeform 20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5" name="Freeform 21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6" name="Freeform 21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4" name="Group 212"/>
          <p:cNvGrpSpPr>
            <a:grpSpLocks/>
          </p:cNvGrpSpPr>
          <p:nvPr/>
        </p:nvGrpSpPr>
        <p:grpSpPr bwMode="auto">
          <a:xfrm rot="-2145883" flipH="1" flipV="1">
            <a:off x="2238375" y="4254500"/>
            <a:ext cx="1266825" cy="469900"/>
            <a:chOff x="384" y="2387"/>
            <a:chExt cx="954" cy="242"/>
          </a:xfrm>
        </p:grpSpPr>
        <p:sp>
          <p:nvSpPr>
            <p:cNvPr id="16481" name="Freeform 21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2" name="Freeform 21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3" name="Freeform 21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5" name="Group 216"/>
          <p:cNvGrpSpPr>
            <a:grpSpLocks/>
          </p:cNvGrpSpPr>
          <p:nvPr/>
        </p:nvGrpSpPr>
        <p:grpSpPr bwMode="auto">
          <a:xfrm rot="-2145883" flipH="1" flipV="1">
            <a:off x="4578350" y="1628775"/>
            <a:ext cx="1266825" cy="469900"/>
            <a:chOff x="384" y="2387"/>
            <a:chExt cx="954" cy="242"/>
          </a:xfrm>
        </p:grpSpPr>
        <p:sp>
          <p:nvSpPr>
            <p:cNvPr id="16478" name="Freeform 21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9" name="Freeform 21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80" name="Freeform 21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6" name="Group 220"/>
          <p:cNvGrpSpPr>
            <a:grpSpLocks/>
          </p:cNvGrpSpPr>
          <p:nvPr/>
        </p:nvGrpSpPr>
        <p:grpSpPr bwMode="auto">
          <a:xfrm rot="2145883" flipV="1">
            <a:off x="4938713" y="4221163"/>
            <a:ext cx="1266825" cy="469900"/>
            <a:chOff x="384" y="2387"/>
            <a:chExt cx="954" cy="242"/>
          </a:xfrm>
        </p:grpSpPr>
        <p:sp>
          <p:nvSpPr>
            <p:cNvPr id="16475" name="Freeform 22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6" name="Freeform 22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7" name="Freeform 22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7" name="Group 224"/>
          <p:cNvGrpSpPr>
            <a:grpSpLocks/>
          </p:cNvGrpSpPr>
          <p:nvPr/>
        </p:nvGrpSpPr>
        <p:grpSpPr bwMode="auto">
          <a:xfrm rot="33275" flipH="1" flipV="1">
            <a:off x="4830763" y="2919413"/>
            <a:ext cx="1266825" cy="469900"/>
            <a:chOff x="384" y="2387"/>
            <a:chExt cx="954" cy="242"/>
          </a:xfrm>
        </p:grpSpPr>
        <p:sp>
          <p:nvSpPr>
            <p:cNvPr id="16472" name="Freeform 22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3" name="Freeform 22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4" name="Freeform 22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8" name="Group 228"/>
          <p:cNvGrpSpPr>
            <a:grpSpLocks/>
          </p:cNvGrpSpPr>
          <p:nvPr/>
        </p:nvGrpSpPr>
        <p:grpSpPr bwMode="auto">
          <a:xfrm rot="21566725" flipV="1">
            <a:off x="2232025" y="2924175"/>
            <a:ext cx="1266825" cy="469900"/>
            <a:chOff x="384" y="2387"/>
            <a:chExt cx="954" cy="242"/>
          </a:xfrm>
        </p:grpSpPr>
        <p:sp>
          <p:nvSpPr>
            <p:cNvPr id="16469" name="Freeform 22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0" name="Freeform 23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71" name="Freeform 23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9" name="Group 232"/>
          <p:cNvGrpSpPr>
            <a:grpSpLocks/>
          </p:cNvGrpSpPr>
          <p:nvPr/>
        </p:nvGrpSpPr>
        <p:grpSpPr bwMode="auto">
          <a:xfrm rot="2145883" flipV="1">
            <a:off x="2562225" y="1592263"/>
            <a:ext cx="1266825" cy="469900"/>
            <a:chOff x="384" y="2387"/>
            <a:chExt cx="954" cy="242"/>
          </a:xfrm>
        </p:grpSpPr>
        <p:sp>
          <p:nvSpPr>
            <p:cNvPr id="16466" name="Freeform 23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7" name="Freeform 23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8" name="Freeform 23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0" name="Group 236"/>
          <p:cNvGrpSpPr>
            <a:grpSpLocks/>
          </p:cNvGrpSpPr>
          <p:nvPr/>
        </p:nvGrpSpPr>
        <p:grpSpPr bwMode="auto">
          <a:xfrm rot="-2145883" flipH="1" flipV="1">
            <a:off x="2238375" y="4254500"/>
            <a:ext cx="1266825" cy="469900"/>
            <a:chOff x="384" y="2387"/>
            <a:chExt cx="954" cy="242"/>
          </a:xfrm>
        </p:grpSpPr>
        <p:sp>
          <p:nvSpPr>
            <p:cNvPr id="16463" name="Freeform 23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4" name="Freeform 23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5" name="Freeform 23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" name="Group 240"/>
          <p:cNvGrpSpPr>
            <a:grpSpLocks/>
          </p:cNvGrpSpPr>
          <p:nvPr/>
        </p:nvGrpSpPr>
        <p:grpSpPr bwMode="auto">
          <a:xfrm rot="-2145883" flipH="1" flipV="1">
            <a:off x="4578350" y="1628775"/>
            <a:ext cx="1266825" cy="469900"/>
            <a:chOff x="384" y="2387"/>
            <a:chExt cx="954" cy="242"/>
          </a:xfrm>
        </p:grpSpPr>
        <p:sp>
          <p:nvSpPr>
            <p:cNvPr id="16460" name="Freeform 24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1" name="Freeform 24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62" name="Freeform 24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84" name="Group 244"/>
          <p:cNvGrpSpPr>
            <a:grpSpLocks/>
          </p:cNvGrpSpPr>
          <p:nvPr/>
        </p:nvGrpSpPr>
        <p:grpSpPr bwMode="auto">
          <a:xfrm rot="2145883" flipV="1">
            <a:off x="4938713" y="4221163"/>
            <a:ext cx="1266825" cy="469900"/>
            <a:chOff x="384" y="2387"/>
            <a:chExt cx="954" cy="242"/>
          </a:xfrm>
        </p:grpSpPr>
        <p:sp>
          <p:nvSpPr>
            <p:cNvPr id="16457" name="Freeform 24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8" name="Freeform 24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9" name="Freeform 24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85" name="Group 248"/>
          <p:cNvGrpSpPr>
            <a:grpSpLocks/>
          </p:cNvGrpSpPr>
          <p:nvPr/>
        </p:nvGrpSpPr>
        <p:grpSpPr bwMode="auto">
          <a:xfrm rot="33275" flipH="1" flipV="1">
            <a:off x="4830763" y="2919413"/>
            <a:ext cx="1266825" cy="469900"/>
            <a:chOff x="384" y="2387"/>
            <a:chExt cx="954" cy="242"/>
          </a:xfrm>
        </p:grpSpPr>
        <p:sp>
          <p:nvSpPr>
            <p:cNvPr id="16454" name="Freeform 24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5" name="Freeform 25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6" name="Freeform 25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1" name="Group 252"/>
          <p:cNvGrpSpPr>
            <a:grpSpLocks/>
          </p:cNvGrpSpPr>
          <p:nvPr/>
        </p:nvGrpSpPr>
        <p:grpSpPr bwMode="auto">
          <a:xfrm rot="21566725" flipV="1">
            <a:off x="2232025" y="2924175"/>
            <a:ext cx="1266825" cy="469900"/>
            <a:chOff x="384" y="2387"/>
            <a:chExt cx="954" cy="242"/>
          </a:xfrm>
        </p:grpSpPr>
        <p:sp>
          <p:nvSpPr>
            <p:cNvPr id="16451" name="Freeform 253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2" name="Freeform 254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3" name="Freeform 255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2" name="Group 256"/>
          <p:cNvGrpSpPr>
            <a:grpSpLocks/>
          </p:cNvGrpSpPr>
          <p:nvPr/>
        </p:nvGrpSpPr>
        <p:grpSpPr bwMode="auto">
          <a:xfrm rot="2145883" flipV="1">
            <a:off x="2562225" y="1592263"/>
            <a:ext cx="1266825" cy="469900"/>
            <a:chOff x="384" y="2387"/>
            <a:chExt cx="954" cy="242"/>
          </a:xfrm>
        </p:grpSpPr>
        <p:sp>
          <p:nvSpPr>
            <p:cNvPr id="16448" name="Freeform 257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9" name="Freeform 258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50" name="Freeform 259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" name="Group 260"/>
          <p:cNvGrpSpPr>
            <a:grpSpLocks/>
          </p:cNvGrpSpPr>
          <p:nvPr/>
        </p:nvGrpSpPr>
        <p:grpSpPr bwMode="auto">
          <a:xfrm rot="-2145883" flipH="1" flipV="1">
            <a:off x="2238375" y="4254500"/>
            <a:ext cx="1266825" cy="469900"/>
            <a:chOff x="384" y="2387"/>
            <a:chExt cx="954" cy="242"/>
          </a:xfrm>
        </p:grpSpPr>
        <p:sp>
          <p:nvSpPr>
            <p:cNvPr id="16445" name="Freeform 261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6" name="Freeform 262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7" name="Freeform 263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4" name="Group 264"/>
          <p:cNvGrpSpPr>
            <a:grpSpLocks/>
          </p:cNvGrpSpPr>
          <p:nvPr/>
        </p:nvGrpSpPr>
        <p:grpSpPr bwMode="auto">
          <a:xfrm rot="-2145883" flipH="1" flipV="1">
            <a:off x="4578350" y="1628775"/>
            <a:ext cx="1266825" cy="469900"/>
            <a:chOff x="384" y="2387"/>
            <a:chExt cx="954" cy="242"/>
          </a:xfrm>
        </p:grpSpPr>
        <p:sp>
          <p:nvSpPr>
            <p:cNvPr id="16442" name="Freeform 265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3" name="Freeform 266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4" name="Freeform 267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6395" name="Group 268"/>
          <p:cNvGrpSpPr>
            <a:grpSpLocks/>
          </p:cNvGrpSpPr>
          <p:nvPr/>
        </p:nvGrpSpPr>
        <p:grpSpPr bwMode="auto">
          <a:xfrm rot="2145883" flipV="1">
            <a:off x="4938713" y="4221163"/>
            <a:ext cx="1266825" cy="469900"/>
            <a:chOff x="384" y="2387"/>
            <a:chExt cx="954" cy="242"/>
          </a:xfrm>
        </p:grpSpPr>
        <p:sp>
          <p:nvSpPr>
            <p:cNvPr id="16439" name="Freeform 269"/>
            <p:cNvSpPr>
              <a:spLocks/>
            </p:cNvSpPr>
            <p:nvPr/>
          </p:nvSpPr>
          <p:spPr bwMode="auto">
            <a:xfrm rot="26474">
              <a:off x="384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0" name="Freeform 270"/>
            <p:cNvSpPr>
              <a:spLocks/>
            </p:cNvSpPr>
            <p:nvPr/>
          </p:nvSpPr>
          <p:spPr bwMode="auto">
            <a:xfrm rot="26474">
              <a:off x="702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441" name="Freeform 271"/>
            <p:cNvSpPr>
              <a:spLocks/>
            </p:cNvSpPr>
            <p:nvPr/>
          </p:nvSpPr>
          <p:spPr bwMode="auto">
            <a:xfrm rot="26474">
              <a:off x="1020" y="2387"/>
              <a:ext cx="318" cy="242"/>
            </a:xfrm>
            <a:custGeom>
              <a:avLst/>
              <a:gdLst>
                <a:gd name="T0" fmla="*/ 0 w 2940"/>
                <a:gd name="T1" fmla="*/ 117 h 820"/>
                <a:gd name="T2" fmla="*/ 50 w 2940"/>
                <a:gd name="T3" fmla="*/ 27 h 820"/>
                <a:gd name="T4" fmla="*/ 115 w 2940"/>
                <a:gd name="T5" fmla="*/ 31 h 820"/>
                <a:gd name="T6" fmla="*/ 209 w 2940"/>
                <a:gd name="T7" fmla="*/ 212 h 820"/>
                <a:gd name="T8" fmla="*/ 275 w 2940"/>
                <a:gd name="T9" fmla="*/ 208 h 820"/>
                <a:gd name="T10" fmla="*/ 318 w 2940"/>
                <a:gd name="T11" fmla="*/ 117 h 82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40"/>
                <a:gd name="T19" fmla="*/ 0 h 820"/>
                <a:gd name="T20" fmla="*/ 2940 w 2940"/>
                <a:gd name="T21" fmla="*/ 820 h 82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40" h="820">
                  <a:moveTo>
                    <a:pt x="0" y="395"/>
                  </a:moveTo>
                  <a:cubicBezTo>
                    <a:pt x="77" y="344"/>
                    <a:pt x="284" y="138"/>
                    <a:pt x="461" y="90"/>
                  </a:cubicBezTo>
                  <a:cubicBezTo>
                    <a:pt x="638" y="42"/>
                    <a:pt x="816" y="0"/>
                    <a:pt x="1061" y="105"/>
                  </a:cubicBezTo>
                  <a:cubicBezTo>
                    <a:pt x="1306" y="210"/>
                    <a:pt x="1684" y="620"/>
                    <a:pt x="1931" y="720"/>
                  </a:cubicBezTo>
                  <a:cubicBezTo>
                    <a:pt x="2178" y="820"/>
                    <a:pt x="2378" y="759"/>
                    <a:pt x="2546" y="705"/>
                  </a:cubicBezTo>
                  <a:cubicBezTo>
                    <a:pt x="2714" y="651"/>
                    <a:pt x="2858" y="460"/>
                    <a:pt x="2940" y="395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s-PE" sz="3200" smtClean="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</p:grpSp>
      <p:sp>
        <p:nvSpPr>
          <p:cNvPr id="278" name="27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3841B-1484-4796-9C48-7E365CDDD2ED}" type="slidenum">
              <a:rPr lang="es-ES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2982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1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60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389 L 0.52761 -0.24977 " pathEditMode="relative" rAng="0" ptsTypes="AA">
                                      <p:cBhvr>
                                        <p:cTn id="61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72" y="-1180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2524E-7 L 0.13785 0.12575 " pathEditMode="relative" ptsTypes="AA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24595E-6 L 0.18907 -6.24595E-6 " pathEditMode="relative" ptsTypes="AA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5317E-6 L 0.15764 -0.12598 " pathEditMode="relative" ptsTypes="AA">
                                      <p:cBhvr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35044E-6 L -0.12829 -0.13385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6704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3583E-7 L -0.175 -0.00254 " pathEditMode="relative" rAng="0" ptsTypes="AA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9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4295E-6 L -0.12205 0.13107 " pathEditMode="relative" ptsTypes="AA">
                                      <p:cBhvr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2524E-7 L 0.13785 0.12575 " pathEditMode="relative" ptsTypes="AA">
                                      <p:cBhvr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24595E-6 L 0.18907 -6.24595E-6 " pathEditMode="relative" ptsTypes="AA">
                                      <p:cBhvr>
                                        <p:cTn id="1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5317E-6 L 0.15764 -0.12598 " pathEditMode="relative" ptsTypes="AA">
                                      <p:cBhvr>
                                        <p:cTn id="1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35044E-6 L -0.12829 -0.13385 " pathEditMode="relative" rAng="0" ptsTypes="AA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6704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3583E-7 L -0.175 -0.00254 " pathEditMode="relative" rAng="0" ptsTypes="AA">
                                      <p:cBhvr>
                                        <p:cTn id="1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9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4295E-6 L -0.12205 0.13107 " pathEditMode="relative" ptsTypes="AA">
                                      <p:cBhvr>
                                        <p:cTn id="1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2524E-7 L 0.13785 0.12575 " pathEditMode="relative" ptsTypes="AA">
                                      <p:cBhvr>
                                        <p:cTn id="1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24595E-6 L 0.18907 -6.24595E-6 " pathEditMode="relative" ptsTypes="AA">
                                      <p:cBhvr>
                                        <p:cTn id="1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5317E-6 L 0.15764 -0.12598 " pathEditMode="relative" ptsTypes="AA">
                                      <p:cBhvr>
                                        <p:cTn id="1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35044E-6 L -0.12829 -0.13385 " pathEditMode="relative" rAng="0" ptsTypes="AA">
                                      <p:cBhvr>
                                        <p:cTn id="1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6704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3583E-7 L -0.175 -0.00254 " pathEditMode="relative" rAng="0" ptsTypes="AA">
                                      <p:cBhvr>
                                        <p:cTn id="1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9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4295E-6 L -0.12205 0.13107 " pathEditMode="relative" ptsTypes="AA">
                                      <p:cBhvr>
                                        <p:cTn id="1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2524E-7 L 0.13785 0.12575 " pathEditMode="relative" ptsTypes="AA">
                                      <p:cBhvr>
                                        <p:cTn id="223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24595E-6 L 0.18907 -6.24595E-6 " pathEditMode="relative" ptsTypes="AA">
                                      <p:cBhvr>
                                        <p:cTn id="2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5317E-6 L 0.15764 -0.12598 " pathEditMode="relative" ptsTypes="AA">
                                      <p:cBhvr>
                                        <p:cTn id="2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35044E-6 L -0.12829 -0.13385 " pathEditMode="relative" rAng="0" ptsTypes="AA">
                                      <p:cBhvr>
                                        <p:cTn id="2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6704"/>
                                    </p:animMotion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3583E-7 L -0.175 -0.00254 " pathEditMode="relative" rAng="0" ptsTypes="AA">
                                      <p:cBhvr>
                                        <p:cTn id="2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9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4295E-6 L -0.12205 0.13107 " pathEditMode="relative" ptsTypes="AA">
                                      <p:cBhvr>
                                        <p:cTn id="2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5.82524E-7 L 0.13785 0.12575 " pathEditMode="relative" ptsTypes="AA">
                                      <p:cBhvr>
                                        <p:cTn id="2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6.24595E-6 L 0.18907 -6.24595E-6 " pathEditMode="relative" ptsTypes="AA">
                                      <p:cBhvr>
                                        <p:cTn id="269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05317E-6 L 0.15764 -0.12598 " pathEditMode="relative" ptsTypes="AA">
                                      <p:cBhvr>
                                        <p:cTn id="27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35044E-6 L -0.12829 -0.13385 " pathEditMode="relative" rAng="0" ptsTypes="AA">
                                      <p:cBhvr>
                                        <p:cTn id="27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4" y="-6704"/>
                                    </p:animMotion>
                                  </p:childTnLst>
                                </p:cTn>
                              </p:par>
                              <p:par>
                                <p:cTn id="2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3583E-7 L -0.175 -0.00254 " pathEditMode="relative" rAng="0" ptsTypes="AA">
                                      <p:cBhvr>
                                        <p:cTn id="27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139"/>
                                    </p:animMotion>
                                  </p:childTnLst>
                                </p:cTn>
                              </p:par>
                              <p:par>
                                <p:cTn id="2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74295E-6 L -0.12205 0.13107 " pathEditMode="relative" ptsTypes="AA">
                                      <p:cBhvr>
                                        <p:cTn id="2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35" presetClass="emph" presetSubtype="0" repeatCount="3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4" dur="1000" fill="hold"/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1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7" grpId="1"/>
      <p:bldP spid="40968" grpId="0"/>
      <p:bldP spid="40968" grpId="1"/>
      <p:bldP spid="40986" grpId="0"/>
      <p:bldP spid="40986" grpId="1"/>
      <p:bldP spid="40987" grpId="0" animBg="1"/>
      <p:bldP spid="40987" grpId="1" animBg="1"/>
      <p:bldP spid="40988" grpId="0" animBg="1"/>
      <p:bldP spid="40988" grpId="1" animBg="1"/>
      <p:bldP spid="40992" grpId="0" animBg="1"/>
      <p:bldP spid="40992" grpId="1" animBg="1"/>
      <p:bldP spid="40992" grpId="2" animBg="1"/>
      <p:bldP spid="40993" grpId="0" animBg="1"/>
      <p:bldP spid="40993" grpId="1" animBg="1"/>
      <p:bldP spid="40994" grpId="0" animBg="1"/>
      <p:bldP spid="40994" grpId="1" animBg="1"/>
      <p:bldP spid="41003" grpId="0"/>
      <p:bldP spid="41004" grpId="0"/>
      <p:bldP spid="41005" grpId="0"/>
      <p:bldP spid="410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403648" y="2787025"/>
            <a:ext cx="1219090" cy="353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Elipse"/>
          <p:cNvSpPr/>
          <p:nvPr/>
        </p:nvSpPr>
        <p:spPr>
          <a:xfrm>
            <a:off x="1403648" y="2062962"/>
            <a:ext cx="1219090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5" name="4 Conector recto"/>
          <p:cNvCxnSpPr>
            <a:stCxn id="8" idx="2"/>
            <a:endCxn id="2" idx="2"/>
          </p:cNvCxnSpPr>
          <p:nvPr/>
        </p:nvCxnSpPr>
        <p:spPr>
          <a:xfrm>
            <a:off x="1367643" y="1605336"/>
            <a:ext cx="36005" cy="1358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>
            <a:stCxn id="3" idx="6"/>
          </p:cNvCxnSpPr>
          <p:nvPr/>
        </p:nvCxnSpPr>
        <p:spPr>
          <a:xfrm>
            <a:off x="2622738" y="2170974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Elipse"/>
          <p:cNvSpPr/>
          <p:nvPr/>
        </p:nvSpPr>
        <p:spPr>
          <a:xfrm>
            <a:off x="1367643" y="1437856"/>
            <a:ext cx="1255095" cy="334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8 CuadroTexto"/>
          <p:cNvSpPr txBox="1"/>
          <p:nvPr/>
        </p:nvSpPr>
        <p:spPr>
          <a:xfrm>
            <a:off x="148369" y="26064"/>
            <a:ext cx="2808312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PE" sz="2800" b="1" dirty="0" smtClean="0"/>
              <a:t>500 </a:t>
            </a:r>
            <a:r>
              <a:rPr lang="es-PE" sz="2800" b="1" dirty="0" err="1" smtClean="0"/>
              <a:t>mL</a:t>
            </a:r>
            <a:r>
              <a:rPr lang="es-PE" sz="2800" b="1" dirty="0" smtClean="0"/>
              <a:t> de  agua  </a:t>
            </a:r>
            <a:r>
              <a:rPr lang="es-PE" sz="2800" b="1" dirty="0" err="1" smtClean="0"/>
              <a:t>hierviendo</a:t>
            </a:r>
            <a:endParaRPr lang="es-PE" sz="2800" b="1" dirty="0" smtClean="0"/>
          </a:p>
          <a:p>
            <a:endParaRPr lang="es-PE" dirty="0"/>
          </a:p>
        </p:txBody>
      </p:sp>
      <p:sp>
        <p:nvSpPr>
          <p:cNvPr id="10" name="9 Sol"/>
          <p:cNvSpPr/>
          <p:nvPr/>
        </p:nvSpPr>
        <p:spPr>
          <a:xfrm>
            <a:off x="1552525" y="3261117"/>
            <a:ext cx="865332" cy="275835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10 Rectángulo redondeado"/>
          <p:cNvSpPr/>
          <p:nvPr/>
        </p:nvSpPr>
        <p:spPr>
          <a:xfrm>
            <a:off x="1409127" y="2213330"/>
            <a:ext cx="1152128" cy="887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D:\img proy\P1000578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81" t="10289" r="17435" b="13290"/>
          <a:stretch/>
        </p:blipFill>
        <p:spPr bwMode="auto">
          <a:xfrm>
            <a:off x="5508104" y="641617"/>
            <a:ext cx="2727744" cy="2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5400092" y="3571595"/>
            <a:ext cx="294376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PE" sz="2800" b="1" dirty="0" smtClean="0"/>
              <a:t>200 g de agua </a:t>
            </a:r>
            <a:r>
              <a:rPr lang="es-PE" sz="2800" b="1" dirty="0" err="1" smtClean="0"/>
              <a:t>fria</a:t>
            </a:r>
            <a:endParaRPr lang="es-PE" sz="2800" b="1" dirty="0"/>
          </a:p>
        </p:txBody>
      </p:sp>
      <p:sp>
        <p:nvSpPr>
          <p:cNvPr id="19" name="18 Rectángulo"/>
          <p:cNvSpPr/>
          <p:nvPr/>
        </p:nvSpPr>
        <p:spPr>
          <a:xfrm>
            <a:off x="3697940" y="2102889"/>
            <a:ext cx="504056" cy="1296145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20" name="19 Forma libre"/>
          <p:cNvSpPr/>
          <p:nvPr/>
        </p:nvSpPr>
        <p:spPr>
          <a:xfrm flipH="1">
            <a:off x="3949968" y="614170"/>
            <a:ext cx="45719" cy="2646947"/>
          </a:xfrm>
          <a:custGeom>
            <a:avLst/>
            <a:gdLst>
              <a:gd name="connsiteX0" fmla="*/ 288853 w 288853"/>
              <a:gd name="connsiteY0" fmla="*/ 2646947 h 2646947"/>
              <a:gd name="connsiteX1" fmla="*/ 264790 w 288853"/>
              <a:gd name="connsiteY1" fmla="*/ 625642 h 2646947"/>
              <a:gd name="connsiteX2" fmla="*/ 264790 w 288853"/>
              <a:gd name="connsiteY2" fmla="*/ 288758 h 2646947"/>
              <a:gd name="connsiteX3" fmla="*/ 95 w 288853"/>
              <a:gd name="connsiteY3" fmla="*/ 360947 h 2646947"/>
              <a:gd name="connsiteX4" fmla="*/ 240727 w 288853"/>
              <a:gd name="connsiteY4" fmla="*/ 0 h 2646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853" h="2646947">
                <a:moveTo>
                  <a:pt x="288853" y="2646947"/>
                </a:moveTo>
                <a:cubicBezTo>
                  <a:pt x="278826" y="1832810"/>
                  <a:pt x="268800" y="1018673"/>
                  <a:pt x="264790" y="625642"/>
                </a:cubicBezTo>
                <a:cubicBezTo>
                  <a:pt x="260779" y="232610"/>
                  <a:pt x="308906" y="332874"/>
                  <a:pt x="264790" y="288758"/>
                </a:cubicBezTo>
                <a:cubicBezTo>
                  <a:pt x="220674" y="244642"/>
                  <a:pt x="4105" y="409073"/>
                  <a:pt x="95" y="360947"/>
                </a:cubicBezTo>
                <a:cubicBezTo>
                  <a:pt x="-3915" y="312821"/>
                  <a:pt x="118406" y="156410"/>
                  <a:pt x="240727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1" name="20 CuadroTexto"/>
          <p:cNvSpPr txBox="1"/>
          <p:nvPr/>
        </p:nvSpPr>
        <p:spPr>
          <a:xfrm>
            <a:off x="3192489" y="176400"/>
            <a:ext cx="165618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s-PE" sz="2800" dirty="0" smtClean="0"/>
              <a:t>   Sólido </a:t>
            </a:r>
            <a:endParaRPr lang="es-PE" sz="28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5026650" y="0"/>
            <a:ext cx="300173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PE" sz="2800" b="1" dirty="0" smtClean="0"/>
              <a:t>Calorímetr</a:t>
            </a:r>
            <a:r>
              <a:rPr lang="es-PE" dirty="0" smtClean="0"/>
              <a:t>o</a:t>
            </a:r>
            <a:endParaRPr lang="es-PE" dirty="0"/>
          </a:p>
        </p:txBody>
      </p:sp>
      <p:pic>
        <p:nvPicPr>
          <p:cNvPr id="24" name="Picture 2" descr="E:\DCIM\100_PANA\P100047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05" r="30554"/>
          <a:stretch/>
        </p:blipFill>
        <p:spPr bwMode="auto">
          <a:xfrm>
            <a:off x="3191286" y="3571594"/>
            <a:ext cx="1806314" cy="31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0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79512" y="836712"/>
            <a:ext cx="8712968" cy="569386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s-PE" sz="2800" b="1" dirty="0" smtClean="0"/>
              <a:t>PROCEDIMIENTO</a:t>
            </a:r>
          </a:p>
          <a:p>
            <a:pPr lvl="0"/>
            <a:r>
              <a:rPr lang="es-PE" sz="2800" dirty="0" smtClean="0"/>
              <a:t>Poner </a:t>
            </a:r>
            <a:r>
              <a:rPr lang="es-PE" sz="2800" dirty="0"/>
              <a:t>a hervir 500 </a:t>
            </a:r>
            <a:r>
              <a:rPr lang="es-PE" sz="2800" dirty="0" err="1"/>
              <a:t>mL</a:t>
            </a:r>
            <a:r>
              <a:rPr lang="es-PE" sz="2800" dirty="0"/>
              <a:t> de agua en un vaso de precipitación</a:t>
            </a:r>
          </a:p>
          <a:p>
            <a:pPr lvl="0"/>
            <a:r>
              <a:rPr lang="es-PE" sz="2800" dirty="0"/>
              <a:t>Vierta en el calorímetro una masa de 200g de agua (</a:t>
            </a:r>
            <a:r>
              <a:rPr lang="es-PE" sz="2800" dirty="0" err="1"/>
              <a:t>m</a:t>
            </a:r>
            <a:r>
              <a:rPr lang="es-PE" sz="2800" baseline="-25000" dirty="0" err="1"/>
              <a:t>a</a:t>
            </a:r>
            <a:r>
              <a:rPr lang="es-PE" sz="2800" dirty="0"/>
              <a:t> ), mida su temperatura T</a:t>
            </a:r>
            <a:r>
              <a:rPr lang="es-PE" sz="2800" baseline="-25000" dirty="0"/>
              <a:t>a</a:t>
            </a:r>
            <a:endParaRPr lang="es-PE" sz="2800" dirty="0"/>
          </a:p>
          <a:p>
            <a:pPr lvl="0"/>
            <a:r>
              <a:rPr lang="es-PE" sz="2800" dirty="0"/>
              <a:t>Mida la masa del primer sólido (38 g )</a:t>
            </a:r>
          </a:p>
          <a:p>
            <a:pPr lvl="0"/>
            <a:r>
              <a:rPr lang="es-PE" sz="2800" dirty="0"/>
              <a:t>Ate el sólido con un hilo pabilo e introdúzcalo en el vaso con agua hirviendo, manténgalo por unos minutos hasta que el sólido alcance la temperatura de equilibrio del sólido con el agua hirviendo.</a:t>
            </a:r>
          </a:p>
          <a:p>
            <a:pPr lvl="0"/>
            <a:r>
              <a:rPr lang="es-PE" sz="2800" dirty="0"/>
              <a:t>Con cuidado retire el sólido del vaso con agua hirviendo y llévelo al calorímetro agite ligeramente para asegurar la homogenización , y mida la temperatura de equilibrio ( cuando ya hay variación de T dentro de unos 4 minutos )</a:t>
            </a:r>
          </a:p>
        </p:txBody>
      </p:sp>
    </p:spTree>
    <p:extLst>
      <p:ext uri="{BB962C8B-B14F-4D97-AF65-F5344CB8AC3E}">
        <p14:creationId xmlns:p14="http://schemas.microsoft.com/office/powerpoint/2010/main" val="89745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11137"/>
              </p:ext>
            </p:extLst>
          </p:nvPr>
        </p:nvGraphicFramePr>
        <p:xfrm>
          <a:off x="179511" y="1618946"/>
          <a:ext cx="8784976" cy="4129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194"/>
                <a:gridCol w="1651876"/>
                <a:gridCol w="1501705"/>
                <a:gridCol w="1684819"/>
                <a:gridCol w="1447691"/>
                <a:gridCol w="1447691"/>
              </a:tblGrid>
              <a:tr h="12128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N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err="1">
                          <a:effectLst/>
                        </a:rPr>
                        <a:t>M</a:t>
                      </a:r>
                      <a:r>
                        <a:rPr lang="es-PE" sz="2800" baseline="-25000" dirty="0" err="1">
                          <a:effectLst/>
                        </a:rPr>
                        <a:t>a</a:t>
                      </a:r>
                      <a:r>
                        <a:rPr lang="es-PE" sz="2800" dirty="0">
                          <a:effectLst/>
                        </a:rPr>
                        <a:t> (g)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T</a:t>
                      </a:r>
                      <a:r>
                        <a:rPr lang="es-PE" sz="2800" baseline="-25000" dirty="0">
                          <a:effectLst/>
                        </a:rPr>
                        <a:t>a</a:t>
                      </a:r>
                      <a:r>
                        <a:rPr lang="es-PE" sz="2800" dirty="0">
                          <a:effectLst/>
                        </a:rPr>
                        <a:t>(° C)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M</a:t>
                      </a:r>
                      <a:r>
                        <a:rPr lang="es-PE" sz="2800" baseline="-25000" dirty="0">
                          <a:effectLst/>
                        </a:rPr>
                        <a:t>s</a:t>
                      </a:r>
                      <a:r>
                        <a:rPr lang="es-PE" sz="2800" dirty="0">
                          <a:effectLst/>
                        </a:rPr>
                        <a:t> (g)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err="1">
                          <a:effectLst/>
                        </a:rPr>
                        <a:t>T</a:t>
                      </a:r>
                      <a:r>
                        <a:rPr lang="es-PE" sz="2800" baseline="-25000" dirty="0" err="1">
                          <a:effectLst/>
                        </a:rPr>
                        <a:t>s</a:t>
                      </a:r>
                      <a:r>
                        <a:rPr lang="es-PE" sz="2800" dirty="0" smtClean="0">
                          <a:effectLst/>
                        </a:rPr>
                        <a:t>(°C</a:t>
                      </a:r>
                      <a:r>
                        <a:rPr lang="es-PE" sz="2800" dirty="0">
                          <a:effectLst/>
                        </a:rPr>
                        <a:t>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T(° C)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2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3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4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8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5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370257"/>
            <a:ext cx="8892480" cy="12311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Repita el evento por un total de 5 veces  y complete la tabla siguiente </a:t>
            </a:r>
            <a:r>
              <a:rPr kumimoji="0" lang="es-P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kumimoji="0" lang="es-P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Para el </a:t>
            </a:r>
            <a:r>
              <a:rPr kumimoji="0" lang="es-PE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Alumnio</a:t>
            </a:r>
            <a:endParaRPr kumimoji="0" lang="es-PE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8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842881"/>
              </p:ext>
            </p:extLst>
          </p:nvPr>
        </p:nvGraphicFramePr>
        <p:xfrm>
          <a:off x="179511" y="1618946"/>
          <a:ext cx="8784976" cy="4129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1194"/>
                <a:gridCol w="1651876"/>
                <a:gridCol w="1501705"/>
                <a:gridCol w="1684819"/>
                <a:gridCol w="1447691"/>
                <a:gridCol w="1447691"/>
              </a:tblGrid>
              <a:tr h="12128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N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err="1">
                          <a:effectLst/>
                        </a:rPr>
                        <a:t>M</a:t>
                      </a:r>
                      <a:r>
                        <a:rPr lang="es-PE" sz="2800" baseline="-25000" dirty="0" err="1">
                          <a:effectLst/>
                        </a:rPr>
                        <a:t>a</a:t>
                      </a:r>
                      <a:r>
                        <a:rPr lang="es-PE" sz="2800" dirty="0">
                          <a:effectLst/>
                        </a:rPr>
                        <a:t> (g)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T</a:t>
                      </a:r>
                      <a:r>
                        <a:rPr lang="es-PE" sz="2800" baseline="-25000" dirty="0">
                          <a:effectLst/>
                        </a:rPr>
                        <a:t>a</a:t>
                      </a:r>
                      <a:r>
                        <a:rPr lang="es-PE" sz="2800" dirty="0">
                          <a:effectLst/>
                        </a:rPr>
                        <a:t>(° C)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M</a:t>
                      </a:r>
                      <a:r>
                        <a:rPr lang="es-PE" sz="2800" baseline="-25000" dirty="0">
                          <a:effectLst/>
                        </a:rPr>
                        <a:t>s</a:t>
                      </a:r>
                      <a:r>
                        <a:rPr lang="es-PE" sz="2800" dirty="0">
                          <a:effectLst/>
                        </a:rPr>
                        <a:t> (g)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err="1">
                          <a:effectLst/>
                        </a:rPr>
                        <a:t>T</a:t>
                      </a:r>
                      <a:r>
                        <a:rPr lang="es-PE" sz="2800" baseline="-25000" dirty="0" err="1">
                          <a:effectLst/>
                        </a:rPr>
                        <a:t>s</a:t>
                      </a:r>
                      <a:r>
                        <a:rPr lang="es-PE" sz="2800" dirty="0" smtClean="0">
                          <a:effectLst/>
                        </a:rPr>
                        <a:t>(°C</a:t>
                      </a:r>
                      <a:r>
                        <a:rPr lang="es-PE" sz="2800" dirty="0">
                          <a:effectLst/>
                        </a:rPr>
                        <a:t>)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T(° C)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1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2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3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>
                          <a:effectLst/>
                        </a:rPr>
                        <a:t> </a:t>
                      </a:r>
                      <a:endParaRPr lang="es-PE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0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4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88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5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P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P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323528" y="73877"/>
            <a:ext cx="8064896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PE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Repita el evento por un total de 5 veces  y complete la tabla siguiente </a:t>
            </a:r>
            <a:r>
              <a:rPr lang="es-PE" sz="10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 </a:t>
            </a:r>
            <a:r>
              <a:rPr lang="es-PE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para el </a:t>
            </a:r>
            <a:r>
              <a:rPr lang="es-PE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s-PE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Acero </a:t>
            </a:r>
            <a:endParaRPr lang="es-P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6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908720"/>
            <a:ext cx="6400800" cy="936104"/>
          </a:xfrm>
        </p:spPr>
        <p:txBody>
          <a:bodyPr/>
          <a:lstStyle/>
          <a:p>
            <a:r>
              <a:rPr lang="es-PE" b="1" dirty="0">
                <a:solidFill>
                  <a:srgbClr val="FF0000"/>
                </a:solidFill>
              </a:rPr>
              <a:t>OBJETIVOS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600" y="2060848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s-PE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Medir el calor especifico de un sólido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s-PE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Comprender el principio de conservación de la energía </a:t>
            </a:r>
          </a:p>
        </p:txBody>
      </p:sp>
    </p:spTree>
    <p:extLst>
      <p:ext uri="{BB962C8B-B14F-4D97-AF65-F5344CB8AC3E}">
        <p14:creationId xmlns:p14="http://schemas.microsoft.com/office/powerpoint/2010/main" val="220605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323528" y="2204864"/>
                <a:ext cx="8820472" cy="2715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E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El calor específico de una sustancia se define como la cantidad de calor Q  que requiere un gramo  de una sustancia para aumentar su temperatura en un grado centígrado  es decir.</a:t>
                </a:r>
                <a:endParaRPr lang="es-PE" sz="2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s-PE" sz="2800" b="1" i="1">
                        <a:solidFill>
                          <a:schemeClr val="bg1"/>
                        </a:solidFill>
                        <a:latin typeface="Cambria Math"/>
                      </a:rPr>
                      <m:t>𝑪</m:t>
                    </m:r>
                    <m:r>
                      <a:rPr lang="es-PE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s-PE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𝒎</m:t>
                        </m:r>
                        <m:r>
                          <a:rPr lang="es-PE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𝜟</m:t>
                        </m:r>
                        <m:r>
                          <a:rPr lang="es-PE" sz="2800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𝑻</m:t>
                        </m:r>
                      </m:den>
                    </m:f>
                  </m:oMath>
                </a14:m>
                <a:r>
                  <a:rPr lang="es-PE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s-PE" sz="28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                                                       [1]</a:t>
                </a:r>
                <a:r>
                  <a:rPr lang="es-PE" dirty="0"/>
                  <a:t>		</a:t>
                </a: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8820472" cy="2715230"/>
              </a:xfrm>
              <a:prstGeom prst="rect">
                <a:avLst/>
              </a:prstGeom>
              <a:blipFill rotWithShape="1">
                <a:blip r:embed="rId2"/>
                <a:stretch>
                  <a:fillRect l="-1382" t="-2247" r="-1797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6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899592" y="2690336"/>
                <a:ext cx="7776864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E" sz="32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De la ecuación  (1) se deduce que el calor absorbido por un cuerpo está dado por:</a:t>
                </a:r>
                <a:endParaRPr lang="es-PE" sz="3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s-PE" sz="3200" b="1" i="1">
                        <a:solidFill>
                          <a:schemeClr val="bg1"/>
                        </a:solidFill>
                        <a:latin typeface="Cambria Math"/>
                      </a:rPr>
                      <m:t>𝑸</m:t>
                    </m:r>
                    <m:r>
                      <a:rPr lang="es-PE" sz="32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s-PE" sz="3200" i="1">
                        <a:solidFill>
                          <a:schemeClr val="bg1"/>
                        </a:solidFill>
                        <a:latin typeface="Cambria Math"/>
                      </a:rPr>
                      <m:t>𝑚𝑐</m:t>
                    </m:r>
                    <m:r>
                      <a:rPr lang="es-PE" sz="320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s-PE" sz="3200" i="1">
                        <a:solidFill>
                          <a:schemeClr val="bg1"/>
                        </a:solidFill>
                        <a:latin typeface="Cambria Math"/>
                      </a:rPr>
                      <m:t>𝛥</m:t>
                    </m:r>
                    <m:r>
                      <a:rPr lang="es-PE" sz="3200" i="1">
                        <a:solidFill>
                          <a:schemeClr val="bg1"/>
                        </a:solidFill>
                        <a:latin typeface="Cambria Math"/>
                      </a:rPr>
                      <m:t>𝑇</m:t>
                    </m:r>
                  </m:oMath>
                </a14:m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s-PE" sz="3200" dirty="0">
                    <a:latin typeface="Arial" pitchFamily="34" charset="0"/>
                    <a:cs typeface="Arial" pitchFamily="34" charset="0"/>
                  </a:rPr>
                  <a:t>		</a:t>
                </a:r>
                <a:r>
                  <a:rPr lang="es-PE" sz="2800" dirty="0"/>
                  <a:t>			</a:t>
                </a:r>
                <a:r>
                  <a:rPr lang="es-PE" sz="2800" dirty="0" smtClean="0"/>
                  <a:t>[</a:t>
                </a:r>
                <a:r>
                  <a:rPr lang="es-PE" sz="2800" dirty="0"/>
                  <a:t>2]</a:t>
                </a: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690336"/>
                <a:ext cx="7776864" cy="2062103"/>
              </a:xfrm>
              <a:prstGeom prst="rect">
                <a:avLst/>
              </a:prstGeom>
              <a:blipFill rotWithShape="1">
                <a:blip r:embed="rId2"/>
                <a:stretch>
                  <a:fillRect l="-2039" t="-3835" b="-737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96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539552" y="1268760"/>
                <a:ext cx="8280920" cy="34778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E" sz="320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Sea m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la masa del sólido  con calor especifico C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desconocido con una temperatura inicial alta  </a:t>
                </a:r>
                <a:r>
                  <a:rPr lang="es-PE" sz="32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es-PE" sz="3200" baseline="-25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y de la misma forma sea </a:t>
                </a:r>
                <a:r>
                  <a:rPr lang="es-PE" sz="32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s-PE" sz="3200" baseline="-25000" dirty="0" err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C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 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T</a:t>
                </a:r>
                <a:r>
                  <a:rPr lang="es-PE" sz="3200" baseline="-25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s-PE" sz="32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del agua , si T es la temperatura de equilibrio del sistema a partir dela ecuación 2 se encuentra que:  </a:t>
                </a:r>
              </a:p>
              <a:p>
                <a:r>
                  <a:rPr lang="es-PE" sz="280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s-PE" sz="2800" i="1">
                        <a:solidFill>
                          <a:schemeClr val="bg1"/>
                        </a:solidFill>
                        <a:latin typeface="Cambria Math"/>
                      </a:rPr>
                      <m:t>=−</m:t>
                    </m:r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𝑄</m:t>
                        </m:r>
                      </m:e>
                      <m:sub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endParaRPr lang="es-PE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68760"/>
                <a:ext cx="8280920" cy="3477875"/>
              </a:xfrm>
              <a:prstGeom prst="rect">
                <a:avLst/>
              </a:prstGeom>
              <a:blipFill rotWithShape="1">
                <a:blip r:embed="rId2"/>
                <a:stretch>
                  <a:fillRect l="-1915" t="-2277" r="-2356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13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1 Rectángulo"/>
              <p:cNvSpPr/>
              <p:nvPr/>
            </p:nvSpPr>
            <p:spPr>
              <a:xfrm>
                <a:off x="827584" y="548680"/>
                <a:ext cx="756084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PE" sz="2800" dirty="0" smtClean="0">
                    <a:solidFill>
                      <a:schemeClr val="bg1"/>
                    </a:solidFill>
                  </a:rPr>
                  <a:t>Por la ley de conservación dela energía se requiere que la cantidad de calor que pierde una sustancia lo gana la otra </a:t>
                </a:r>
              </a:p>
              <a:p>
                <a14:m>
                  <m:oMath xmlns:m="http://schemas.openxmlformats.org/officeDocument/2006/math">
                    <m:r>
                      <a:rPr lang="es-PE" sz="2800" i="1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a</m:t>
                        </m:r>
                      </m:sub>
                    </m:sSub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s-PE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a</m:t>
                            </m:r>
                          </m:sub>
                        </m:sSub>
                      </m:e>
                    </m:d>
                    <m:r>
                      <a:rPr lang="es-PE" sz="2800" b="1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sub>
                    </m:sSub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sub>
                    </m:sSub>
                    <m:r>
                      <a:rPr lang="es-PE" sz="280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s-PE" sz="2800">
                        <a:solidFill>
                          <a:schemeClr val="bg1"/>
                        </a:solidFill>
                        <a:latin typeface="Cambria Math"/>
                      </a:rPr>
                      <m:t>T</m:t>
                    </m:r>
                    <m:r>
                      <a:rPr lang="es-PE" sz="2800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sub>
                    </m:sSub>
                    <m:r>
                      <a:rPr lang="es-PE" sz="2800" b="1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s-PE" sz="2800" dirty="0">
                    <a:solidFill>
                      <a:schemeClr val="bg1"/>
                    </a:solidFill>
                  </a:rPr>
                  <a:t>         </a:t>
                </a:r>
                <a:r>
                  <a:rPr lang="es-PE" sz="2800" dirty="0" smtClean="0">
                    <a:solidFill>
                      <a:schemeClr val="bg1"/>
                    </a:solidFill>
                  </a:rPr>
                  <a:t>             [</a:t>
                </a:r>
                <a:r>
                  <a:rPr lang="es-PE" sz="2800" dirty="0">
                    <a:solidFill>
                      <a:schemeClr val="bg1"/>
                    </a:solidFill>
                  </a:rPr>
                  <a:t>3]</a:t>
                </a:r>
              </a:p>
            </p:txBody>
          </p:sp>
        </mc:Choice>
        <mc:Fallback xmlns=""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48680"/>
                <a:ext cx="7560840" cy="1815882"/>
              </a:xfrm>
              <a:prstGeom prst="rect">
                <a:avLst/>
              </a:prstGeom>
              <a:blipFill rotWithShape="1">
                <a:blip r:embed="rId2"/>
                <a:stretch>
                  <a:fillRect l="-1694" t="-3020" r="-1532" b="-872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Rectángulo"/>
              <p:cNvSpPr/>
              <p:nvPr/>
            </p:nvSpPr>
            <p:spPr>
              <a:xfrm>
                <a:off x="1079612" y="3645024"/>
                <a:ext cx="705678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PE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s-PE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s</m:t>
                            </m:r>
                          </m:sub>
                        </m:sSub>
                        <m: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a</m:t>
                        </m:r>
                      </m:sub>
                    </m:sSub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a</m:t>
                        </m:r>
                      </m:sub>
                    </m:sSub>
                    <m:d>
                      <m:d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T</m:t>
                        </m:r>
                        <m:r>
                          <a:rPr lang="es-PE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s-PE" sz="28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T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s-PE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a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PE" sz="2800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sub>
                    </m:sSub>
                    <m:r>
                      <a:rPr lang="es-PE" sz="2800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s-PE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PE" sz="2800">
                            <a:solidFill>
                              <a:schemeClr val="bg1"/>
                            </a:solidFill>
                            <a:latin typeface="Cambria Math"/>
                          </a:rPr>
                          <m:t>s</m:t>
                        </m:r>
                      </m:sub>
                    </m:sSub>
                    <m:r>
                      <a:rPr lang="es-PE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 −</m:t>
                    </m:r>
                    <m:r>
                      <m:rPr>
                        <m:sty m:val="p"/>
                      </m:rPr>
                      <a:rPr lang="es-PE" sz="2800">
                        <a:solidFill>
                          <a:schemeClr val="bg1"/>
                        </a:solidFill>
                        <a:latin typeface="Cambria Math"/>
                      </a:rPr>
                      <m:t>T</m:t>
                    </m:r>
                  </m:oMath>
                </a14:m>
                <a:r>
                  <a:rPr lang="es-PE" sz="2800" dirty="0" smtClean="0"/>
                  <a:t> )</a:t>
                </a:r>
                <a:endParaRPr lang="es-PE" sz="2800" dirty="0"/>
              </a:p>
            </p:txBody>
          </p:sp>
        </mc:Choice>
        <mc:Fallback xmlns="">
          <p:sp>
            <p:nvSpPr>
              <p:cNvPr id="3" name="2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3645024"/>
                <a:ext cx="705678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10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84"/>
          <p:cNvGraphicFramePr>
            <a:graphicFrameLocks noGrp="1"/>
          </p:cNvGraphicFramePr>
          <p:nvPr/>
        </p:nvGraphicFramePr>
        <p:xfrm>
          <a:off x="881063" y="901700"/>
          <a:ext cx="7362825" cy="5536212"/>
        </p:xfrm>
        <a:graphic>
          <a:graphicData uri="http://schemas.openxmlformats.org/drawingml/2006/table">
            <a:tbl>
              <a:tblPr/>
              <a:tblGrid>
                <a:gridCol w="2430462"/>
                <a:gridCol w="2430463"/>
                <a:gridCol w="2501900"/>
              </a:tblGrid>
              <a:tr h="946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Sustancia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 (cal/g°C)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Intervalo de temperaturas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Agua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1,000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0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100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9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Cuerpo humano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0,85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-10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50  °C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Hielo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0,550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-10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Vapor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100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→200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Aluminio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0,217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17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100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Hierro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0,113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10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100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Plata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0.056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15 </a:t>
                      </a: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100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Mercurio</a:t>
                      </a:r>
                    </a:p>
                  </a:txBody>
                  <a:tcPr marL="90000" marR="90000" marT="46794" marB="46794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0,033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 0 </a:t>
                      </a:r>
                      <a:r>
                        <a:rPr kumimoji="0" lang="es-MX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→ 100</a:t>
                      </a:r>
                    </a:p>
                  </a:txBody>
                  <a:tcPr marL="90000" marR="90000" marT="46794" marB="46794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44"/>
          <p:cNvSpPr txBox="1">
            <a:spLocks noChangeArrowheads="1"/>
          </p:cNvSpPr>
          <p:nvPr/>
        </p:nvSpPr>
        <p:spPr bwMode="auto">
          <a:xfrm>
            <a:off x="747713" y="165100"/>
            <a:ext cx="7515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Calor específico de algunas sustancias</a:t>
            </a:r>
          </a:p>
        </p:txBody>
      </p:sp>
    </p:spTree>
    <p:extLst>
      <p:ext uri="{BB962C8B-B14F-4D97-AF65-F5344CB8AC3E}">
        <p14:creationId xmlns:p14="http://schemas.microsoft.com/office/powerpoint/2010/main" val="27043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028700" y="415925"/>
            <a:ext cx="6381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PE" sz="3200" smtClean="0">
                <a:solidFill>
                  <a:srgbClr val="FFFFFF"/>
                </a:solidFill>
                <a:latin typeface="Times New Roman" pitchFamily="18" charset="0"/>
              </a:rPr>
              <a:t>C(aislantes)   </a:t>
            </a:r>
            <a:r>
              <a:rPr lang="es-PE" sz="3200" b="1" smtClean="0">
                <a:solidFill>
                  <a:srgbClr val="FFFFFF"/>
                </a:solidFill>
                <a:latin typeface="Arial" charset="0"/>
              </a:rPr>
              <a:t>&gt;</a:t>
            </a:r>
            <a:r>
              <a:rPr lang="es-PE" sz="3200" smtClean="0">
                <a:solidFill>
                  <a:srgbClr val="FFFFFF"/>
                </a:solidFill>
                <a:latin typeface="Times New Roman" pitchFamily="18" charset="0"/>
              </a:rPr>
              <a:t>  C(conductores)</a:t>
            </a:r>
          </a:p>
        </p:txBody>
      </p:sp>
      <p:sp>
        <p:nvSpPr>
          <p:cNvPr id="10243" name="AutoShape 5"/>
          <p:cNvSpPr>
            <a:spLocks noChangeArrowheads="1"/>
          </p:cNvSpPr>
          <p:nvPr/>
        </p:nvSpPr>
        <p:spPr bwMode="auto">
          <a:xfrm>
            <a:off x="476250" y="2571750"/>
            <a:ext cx="1981200" cy="1809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2952750" y="2495550"/>
            <a:ext cx="2476500" cy="3352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913438" y="2484438"/>
            <a:ext cx="2476500" cy="337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1885950" y="2914650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2293938" y="2484438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835025" y="2492375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309563" y="2900363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336550" y="4279900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858838" y="3792538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22" name="Oval 14"/>
          <p:cNvSpPr>
            <a:spLocks noChangeArrowheads="1"/>
          </p:cNvSpPr>
          <p:nvPr/>
        </p:nvSpPr>
        <p:spPr bwMode="auto">
          <a:xfrm>
            <a:off x="1857375" y="4276725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23" name="Oval 15"/>
          <p:cNvSpPr>
            <a:spLocks noChangeArrowheads="1"/>
          </p:cNvSpPr>
          <p:nvPr/>
        </p:nvSpPr>
        <p:spPr bwMode="auto">
          <a:xfrm>
            <a:off x="2322513" y="3808413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24" name="Oval 16"/>
          <p:cNvSpPr>
            <a:spLocks noChangeArrowheads="1"/>
          </p:cNvSpPr>
          <p:nvPr/>
        </p:nvSpPr>
        <p:spPr bwMode="auto">
          <a:xfrm>
            <a:off x="1339850" y="3302000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55" name="Freeform 17"/>
          <p:cNvSpPr>
            <a:spLocks/>
          </p:cNvSpPr>
          <p:nvPr/>
        </p:nvSpPr>
        <p:spPr bwMode="auto">
          <a:xfrm>
            <a:off x="952500" y="2647950"/>
            <a:ext cx="1504950" cy="1276350"/>
          </a:xfrm>
          <a:custGeom>
            <a:avLst/>
            <a:gdLst>
              <a:gd name="T0" fmla="*/ 0 w 948"/>
              <a:gd name="T1" fmla="*/ 0 h 804"/>
              <a:gd name="T2" fmla="*/ 0 w 948"/>
              <a:gd name="T3" fmla="*/ 1276350 h 804"/>
              <a:gd name="T4" fmla="*/ 1504950 w 948"/>
              <a:gd name="T5" fmla="*/ 1276350 h 804"/>
              <a:gd name="T6" fmla="*/ 0 60000 65536"/>
              <a:gd name="T7" fmla="*/ 0 60000 65536"/>
              <a:gd name="T8" fmla="*/ 0 60000 65536"/>
              <a:gd name="T9" fmla="*/ 0 w 948"/>
              <a:gd name="T10" fmla="*/ 0 h 804"/>
              <a:gd name="T11" fmla="*/ 948 w 948"/>
              <a:gd name="T12" fmla="*/ 804 h 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8" h="804">
                <a:moveTo>
                  <a:pt x="0" y="0"/>
                </a:moveTo>
                <a:lnTo>
                  <a:pt x="0" y="804"/>
                </a:lnTo>
                <a:lnTo>
                  <a:pt x="948" y="8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 flipH="1">
            <a:off x="552450" y="3905250"/>
            <a:ext cx="4191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57" name="AutoShape 19"/>
          <p:cNvSpPr>
            <a:spLocks noChangeArrowheads="1"/>
          </p:cNvSpPr>
          <p:nvPr/>
        </p:nvSpPr>
        <p:spPr bwMode="auto">
          <a:xfrm>
            <a:off x="503238" y="3932238"/>
            <a:ext cx="1981200" cy="18097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2" name="Oval 24"/>
          <p:cNvSpPr>
            <a:spLocks noChangeArrowheads="1"/>
          </p:cNvSpPr>
          <p:nvPr/>
        </p:nvSpPr>
        <p:spPr bwMode="auto">
          <a:xfrm>
            <a:off x="363538" y="5640388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3" name="Oval 25"/>
          <p:cNvSpPr>
            <a:spLocks noChangeArrowheads="1"/>
          </p:cNvSpPr>
          <p:nvPr/>
        </p:nvSpPr>
        <p:spPr bwMode="auto">
          <a:xfrm>
            <a:off x="885825" y="5153025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4" name="Oval 26"/>
          <p:cNvSpPr>
            <a:spLocks noChangeArrowheads="1"/>
          </p:cNvSpPr>
          <p:nvPr/>
        </p:nvSpPr>
        <p:spPr bwMode="auto">
          <a:xfrm>
            <a:off x="1884363" y="5637213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5" name="Oval 27"/>
          <p:cNvSpPr>
            <a:spLocks noChangeArrowheads="1"/>
          </p:cNvSpPr>
          <p:nvPr/>
        </p:nvSpPr>
        <p:spPr bwMode="auto">
          <a:xfrm>
            <a:off x="2349500" y="5168900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6" name="Oval 28"/>
          <p:cNvSpPr>
            <a:spLocks noChangeArrowheads="1"/>
          </p:cNvSpPr>
          <p:nvPr/>
        </p:nvSpPr>
        <p:spPr bwMode="auto">
          <a:xfrm>
            <a:off x="1366838" y="4662488"/>
            <a:ext cx="266700" cy="2476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63" name="Freeform 29"/>
          <p:cNvSpPr>
            <a:spLocks/>
          </p:cNvSpPr>
          <p:nvPr/>
        </p:nvSpPr>
        <p:spPr bwMode="auto">
          <a:xfrm>
            <a:off x="979488" y="4008438"/>
            <a:ext cx="1504950" cy="1276350"/>
          </a:xfrm>
          <a:custGeom>
            <a:avLst/>
            <a:gdLst>
              <a:gd name="T0" fmla="*/ 0 w 948"/>
              <a:gd name="T1" fmla="*/ 0 h 804"/>
              <a:gd name="T2" fmla="*/ 0 w 948"/>
              <a:gd name="T3" fmla="*/ 1276350 h 804"/>
              <a:gd name="T4" fmla="*/ 1504950 w 948"/>
              <a:gd name="T5" fmla="*/ 1276350 h 804"/>
              <a:gd name="T6" fmla="*/ 0 60000 65536"/>
              <a:gd name="T7" fmla="*/ 0 60000 65536"/>
              <a:gd name="T8" fmla="*/ 0 60000 65536"/>
              <a:gd name="T9" fmla="*/ 0 w 948"/>
              <a:gd name="T10" fmla="*/ 0 h 804"/>
              <a:gd name="T11" fmla="*/ 948 w 948"/>
              <a:gd name="T12" fmla="*/ 804 h 8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48" h="804">
                <a:moveTo>
                  <a:pt x="0" y="0"/>
                </a:moveTo>
                <a:lnTo>
                  <a:pt x="0" y="804"/>
                </a:lnTo>
                <a:lnTo>
                  <a:pt x="948" y="80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64" name="Line 30"/>
          <p:cNvSpPr>
            <a:spLocks noChangeShapeType="1"/>
          </p:cNvSpPr>
          <p:nvPr/>
        </p:nvSpPr>
        <p:spPr bwMode="auto">
          <a:xfrm flipH="1">
            <a:off x="579438" y="5265738"/>
            <a:ext cx="419100" cy="43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39" name="Oval 31"/>
          <p:cNvSpPr>
            <a:spLocks noChangeArrowheads="1"/>
          </p:cNvSpPr>
          <p:nvPr/>
        </p:nvSpPr>
        <p:spPr bwMode="auto">
          <a:xfrm>
            <a:off x="4083050" y="3987800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0" name="Oval 32"/>
          <p:cNvSpPr>
            <a:spLocks noChangeArrowheads="1"/>
          </p:cNvSpPr>
          <p:nvPr/>
        </p:nvSpPr>
        <p:spPr bwMode="auto">
          <a:xfrm>
            <a:off x="6300788" y="2757488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1" name="Oval 33"/>
          <p:cNvSpPr>
            <a:spLocks noChangeArrowheads="1"/>
          </p:cNvSpPr>
          <p:nvPr/>
        </p:nvSpPr>
        <p:spPr bwMode="auto">
          <a:xfrm>
            <a:off x="7966075" y="3698875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2" name="Oval 34"/>
          <p:cNvSpPr>
            <a:spLocks noChangeArrowheads="1"/>
          </p:cNvSpPr>
          <p:nvPr/>
        </p:nvSpPr>
        <p:spPr bwMode="auto">
          <a:xfrm>
            <a:off x="7535863" y="2773363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3" name="Oval 35"/>
          <p:cNvSpPr>
            <a:spLocks noChangeArrowheads="1"/>
          </p:cNvSpPr>
          <p:nvPr/>
        </p:nvSpPr>
        <p:spPr bwMode="auto">
          <a:xfrm>
            <a:off x="3048000" y="5524500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4" name="Oval 36"/>
          <p:cNvSpPr>
            <a:spLocks noChangeArrowheads="1"/>
          </p:cNvSpPr>
          <p:nvPr/>
        </p:nvSpPr>
        <p:spPr bwMode="auto">
          <a:xfrm>
            <a:off x="4922838" y="2713038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5" name="Oval 37"/>
          <p:cNvSpPr>
            <a:spLocks noChangeArrowheads="1"/>
          </p:cNvSpPr>
          <p:nvPr/>
        </p:nvSpPr>
        <p:spPr bwMode="auto">
          <a:xfrm>
            <a:off x="3025775" y="2720975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6" name="Oval 38"/>
          <p:cNvSpPr>
            <a:spLocks noChangeArrowheads="1"/>
          </p:cNvSpPr>
          <p:nvPr/>
        </p:nvSpPr>
        <p:spPr bwMode="auto">
          <a:xfrm>
            <a:off x="4595813" y="5091113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7" name="Oval 39"/>
          <p:cNvSpPr>
            <a:spLocks noChangeArrowheads="1"/>
          </p:cNvSpPr>
          <p:nvPr/>
        </p:nvSpPr>
        <p:spPr bwMode="auto">
          <a:xfrm>
            <a:off x="4852988" y="4167188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8" name="Oval 40"/>
          <p:cNvSpPr>
            <a:spLocks noChangeArrowheads="1"/>
          </p:cNvSpPr>
          <p:nvPr/>
        </p:nvSpPr>
        <p:spPr bwMode="auto">
          <a:xfrm>
            <a:off x="3074988" y="4846638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49" name="Oval 41"/>
          <p:cNvSpPr>
            <a:spLocks noChangeArrowheads="1"/>
          </p:cNvSpPr>
          <p:nvPr/>
        </p:nvSpPr>
        <p:spPr bwMode="auto">
          <a:xfrm>
            <a:off x="4283075" y="3387725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0" name="Oval 42"/>
          <p:cNvSpPr>
            <a:spLocks noChangeArrowheads="1"/>
          </p:cNvSpPr>
          <p:nvPr/>
        </p:nvSpPr>
        <p:spPr bwMode="auto">
          <a:xfrm>
            <a:off x="3795713" y="2900363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1" name="Oval 43"/>
          <p:cNvSpPr>
            <a:spLocks noChangeArrowheads="1"/>
          </p:cNvSpPr>
          <p:nvPr/>
        </p:nvSpPr>
        <p:spPr bwMode="auto">
          <a:xfrm>
            <a:off x="4546600" y="5480050"/>
            <a:ext cx="266700" cy="24765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2" name="Oval 44"/>
          <p:cNvSpPr>
            <a:spLocks noChangeArrowheads="1"/>
          </p:cNvSpPr>
          <p:nvPr/>
        </p:nvSpPr>
        <p:spPr bwMode="auto">
          <a:xfrm>
            <a:off x="7051675" y="4556125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3" name="Oval 45"/>
          <p:cNvSpPr>
            <a:spLocks noChangeArrowheads="1"/>
          </p:cNvSpPr>
          <p:nvPr/>
        </p:nvSpPr>
        <p:spPr bwMode="auto">
          <a:xfrm>
            <a:off x="7802563" y="5192713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4" name="Oval 46"/>
          <p:cNvSpPr>
            <a:spLocks noChangeArrowheads="1"/>
          </p:cNvSpPr>
          <p:nvPr/>
        </p:nvSpPr>
        <p:spPr bwMode="auto">
          <a:xfrm>
            <a:off x="6134100" y="4610100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3055" name="Oval 47"/>
          <p:cNvSpPr>
            <a:spLocks noChangeArrowheads="1"/>
          </p:cNvSpPr>
          <p:nvPr/>
        </p:nvSpPr>
        <p:spPr bwMode="auto">
          <a:xfrm>
            <a:off x="6777038" y="3557588"/>
            <a:ext cx="266700" cy="2476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282" name="Text Box 49"/>
          <p:cNvSpPr txBox="1">
            <a:spLocks noChangeArrowheads="1"/>
          </p:cNvSpPr>
          <p:nvPr/>
        </p:nvSpPr>
        <p:spPr bwMode="auto">
          <a:xfrm>
            <a:off x="647700" y="165735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mtClean="0">
                <a:solidFill>
                  <a:srgbClr val="FFFFFF"/>
                </a:solidFill>
              </a:rPr>
              <a:t>sólido</a:t>
            </a:r>
          </a:p>
        </p:txBody>
      </p:sp>
      <p:sp>
        <p:nvSpPr>
          <p:cNvPr id="10283" name="Text Box 50"/>
          <p:cNvSpPr txBox="1">
            <a:spLocks noChangeArrowheads="1"/>
          </p:cNvSpPr>
          <p:nvPr/>
        </p:nvSpPr>
        <p:spPr bwMode="auto">
          <a:xfrm>
            <a:off x="3429000" y="1676400"/>
            <a:ext cx="2000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mtClean="0">
                <a:solidFill>
                  <a:srgbClr val="FFFFFF"/>
                </a:solidFill>
              </a:rPr>
              <a:t>líquido</a:t>
            </a:r>
          </a:p>
        </p:txBody>
      </p:sp>
      <p:sp>
        <p:nvSpPr>
          <p:cNvPr id="10284" name="Text Box 51"/>
          <p:cNvSpPr txBox="1">
            <a:spLocks noChangeArrowheads="1"/>
          </p:cNvSpPr>
          <p:nvPr/>
        </p:nvSpPr>
        <p:spPr bwMode="auto">
          <a:xfrm>
            <a:off x="6705600" y="1733550"/>
            <a:ext cx="971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smtClean="0">
                <a:solidFill>
                  <a:srgbClr val="FFFFFF"/>
                </a:solidFill>
              </a:rPr>
              <a:t>gas</a:t>
            </a:r>
          </a:p>
        </p:txBody>
      </p:sp>
      <p:sp>
        <p:nvSpPr>
          <p:cNvPr id="51" name="5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63E76-1FBB-4B3A-A704-218B7795EC74}" type="slidenum">
              <a:rPr lang="es-ES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3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-0.02118 -1.11111E-6 -0.03715 0.00046 -0.03715 0.0007 C -0.03715 0.00093 -0.02153 0.00116 -0.00087 0.00116 C 0.01979 0.00116 0.03733 0.00093 0.03733 0.0007 C 0.03733 0.00046 0.0191 0.00023 -0.00156 0.00046 C -0.02188 0.0007 -0.03715 0.00116 -0.03715 0.00139 C -0.03715 0.00162 -0.02118 0.00185 -0.00087 0.00185 C 0.01979 0.00185 0.03733 0.00162 0.03733 0.00139 C 0.03733 0.00116 0.0191 0.00116 -0.00122 0.00116 C -0.02188 0.00139 -0.03715 0.00185 -0.03715 0.00208 C -0.03715 0.00232 -0.02118 0.00255 -0.0007 0.00255 C 0.01979 0.00255 0.03733 0.00232 0.03733 0.00208 C 0.03733 0.00185 0.0191 0.00185 -0.00122 0.00185 C -0.02153 0.00208 -0.03715 0.00255 -0.03715 0.00278 C -0.03715 0.00301 -0.02101 0.00324 -0.0007 0.00324 C 0.02031 0.00324 0.03733 0.00301 0.03733 0.00278 C 0.03733 0.00255 0.01944 0.00255 -0.00087 0.00278 C -0.02118 0.00278 -0.03715 0.00324 -0.03715 0.00347 C -0.03715 0.00394 -0.02101 0.00394 -0.00035 0.00394 C 0.02031 0.00394 0.03733 0.0037 0.03733 0.00347 C 0.03733 0.00324 0.01944 0.00324 -0.00087 0.00347 C -0.02118 0.00347 -0.03715 0.00394 -0.03715 0.00417 C -0.03715 0.0044 -0.02066 0.00463 -0.00035 0.00463 C 0.02031 0.00463 0.03733 0.0044 0.03733 0.00417 C 0.03733 0.00394 0.01979 0.00394 -0.00087 0.00417 C -0.02118 0.0044 -0.03715 0.00463 -0.03715 0.00486 C -0.03715 0.00533 -0.02066 0.00556 8.33333E-7 0.00556 C 0.02066 0.00556 0.03733 0.00533 0.03733 0.00486 C 0.03733 0.00463 0.01979 0.00463 -0.0007 0.00486 C -0.02101 0.00509 -0.03733 0.00533 -0.03715 0.00556 C -0.03681 0.00602 -0.02066 0.00625 8.33333E-7 0.00625 C 0.02066 0.00625 0.03733 0.00602 0.03733 0.00556 C 0.03733 0.00533 0.02031 0.00533 8.33333E-7 0.00556 " pathEditMode="relative" rAng="0" ptsTypes="fffffffffffffffffffffffffffffffff">
                                      <p:cBhvr>
                                        <p:cTn id="6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02292 -0.03889 L 0.02292 0.05 L -3.61111E-6 -3.7037E-7 Z " pathEditMode="relative" ptsTypes="AAAA">
                                      <p:cBhvr>
                                        <p:cTn id="8" dur="1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24 L -0.00295 -0.03588 L -0.00295 0.03635 L -0.00087 0.00024 Z " pathEditMode="relative" ptsTypes="AAAA">
                                      <p:cBhvr>
                                        <p:cTn id="10" dur="1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01667 -0.03334 L 0.01667 0.03055 L 3.33333E-6 -1.11111E-6 Z " pathEditMode="relative" ptsTypes="AAAA">
                                      <p:cBhvr>
                                        <p:cTn id="12" dur="1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-0.00069 -0.03287 L -0.00069 0.03657 L -0.00069 0.00046 Z " pathEditMode="relative" ptsTypes="AAAA">
                                      <p:cBhvr>
                                        <p:cTn id="14" dur="1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01458 -0.04166 L -0.01458 0.03889 L -1.11111E-6 -4.81481E-6 Z " pathEditMode="relative" ptsTypes="AAAA">
                                      <p:cBhvr>
                                        <p:cTn id="16" dur="1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2083 -0.025 L 0.025 0.03334 L -3.05556E-6 2.59259E-6 Z " pathEditMode="relative" ptsTypes="AAAA">
                                      <p:cBhvr>
                                        <p:cTn id="18" dur="1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22222E-6 L 0.02291 -0.02777 L -0.02084 0.02778 L -5.83333E-6 -2.22222E-6 Z " pathEditMode="relative" ptsTypes="AAAA">
                                      <p:cBhvr>
                                        <p:cTn id="20" dur="1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5.92593E-6 L 6.11111E-6 -0.03055 L -0.00208 0.03612 L 6.11111E-6 5.92593E-6 Z " pathEditMode="relative" ptsTypes="AAAA">
                                      <p:cBhvr>
                                        <p:cTn id="22" dur="1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C -0.02118 -1.11111E-6 -0.03715 0.00046 -0.03715 0.0007 C -0.03715 0.00093 -0.02153 0.00116 -0.00087 0.00116 C 0.01979 0.00116 0.03733 0.00093 0.03733 0.0007 C 0.03733 0.00046 0.0191 0.00023 -0.00156 0.00046 C -0.02188 0.0007 -0.03715 0.00116 -0.03715 0.00139 C -0.03715 0.00162 -0.02118 0.00185 -0.00087 0.00185 C 0.01979 0.00185 0.03733 0.00162 0.03733 0.00139 C 0.03733 0.00116 0.0191 0.00116 -0.00122 0.00116 C -0.02188 0.00139 -0.03715 0.00185 -0.03715 0.00208 C -0.03715 0.00232 -0.02118 0.00255 -0.0007 0.00255 C 0.01979 0.00255 0.03733 0.00232 0.03733 0.00208 C 0.03733 0.00185 0.0191 0.00185 -0.00122 0.00185 C -0.02153 0.00208 -0.03715 0.00255 -0.03715 0.00278 C -0.03715 0.00301 -0.02101 0.00324 -0.0007 0.00324 C 0.02031 0.00324 0.03733 0.00301 0.03733 0.00278 C 0.03733 0.00255 0.01944 0.00255 -0.00087 0.00278 C -0.02118 0.00278 -0.03715 0.00324 -0.03715 0.00347 C -0.03715 0.00394 -0.02101 0.00394 -0.00035 0.00394 C 0.02031 0.00394 0.03733 0.0037 0.03733 0.00347 C 0.03733 0.00324 0.01944 0.00324 -0.00087 0.00347 C -0.02118 0.00347 -0.03715 0.00394 -0.03715 0.00417 C -0.03715 0.0044 -0.02066 0.00463 -0.00035 0.00463 C 0.02031 0.00463 0.03733 0.0044 0.03733 0.00417 C 0.03733 0.00394 0.01979 0.00394 -0.00087 0.00417 C -0.02118 0.0044 -0.03715 0.00463 -0.03715 0.00486 C -0.03715 0.00533 -0.02066 0.00556 8.33333E-7 0.00556 C 0.02066 0.00556 0.03733 0.00533 0.03733 0.00486 C 0.03733 0.00463 0.01979 0.00463 -0.0007 0.00486 C -0.02101 0.00509 -0.03733 0.00533 -0.03715 0.00556 C -0.03681 0.00602 -0.02066 0.00625 8.33333E-7 0.00625 C 0.02066 0.00625 0.03733 0.00602 0.03733 0.00556 C 0.03733 0.00533 0.02031 0.00533 8.33333E-7 0.00556 " pathEditMode="relative" rAng="0" ptsTypes="fffffffffffffffffffffffffffffffff">
                                      <p:cBhvr>
                                        <p:cTn id="24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-0.02292 -0.03889 L 0.02292 0.05 L -3.61111E-6 -3.7037E-7 Z " pathEditMode="relative" ptsTypes="AAAA">
                                      <p:cBhvr>
                                        <p:cTn id="26" dur="1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046 L -0.00069 -0.03287 L -0.00069 0.03657 L -0.00069 0.00046 Z " pathEditMode="relative" ptsTypes="AAAA">
                                      <p:cBhvr>
                                        <p:cTn id="28" dur="1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0.01458 -0.04166 L -0.01458 0.03889 L -1.11111E-6 -4.81481E-6 Z " pathEditMode="relative" ptsTypes="AAAA">
                                      <p:cBhvr>
                                        <p:cTn id="30" dur="1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-0.02083 -0.025 L 0.025 0.03334 L -3.05556E-6 2.59259E-6 Z " pathEditMode="relative" ptsTypes="AAAA">
                                      <p:cBhvr>
                                        <p:cTn id="32" dur="1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02292 -0.04444 L -0.03542 -0.04444 L -0.08542 0.01944 L -0.03542 -0.00556 L -0.03958 0.09722 L -0.07292 0.09722 L -0.07292 0.13611 L 0.00833 0.16389 L 0.04583 0.125 L 0.00625 0.10556 L -0.00625 0.05 L 0.03958 0.04444 L 0.09167 -0.02222 L 0.03958 -0.08611 L 0.08958 -0.15278 L -0.03125 -0.13333 L -0.03125 -0.18889 L 0.02292 -0.225 L 0.10208 -0.2 L 0.01042 -0.18333 L 0.00208 -0.09722 L -0.07292 -0.09722 L -0.075 -0.15556 L -0.03333 -0.21111 L -0.08958 -0.21111 L -0.12917 -0.125 L -0.09167 -0.06944 L -0.03333 -0.06389 L 0.0875 -0.08056 L 0.12083 0.00278 L 0.09167 0.11111 L 0.125 0.21389 L 0.04167 0.21944 L -0.00208 0.13889 L -0.01875 0.22778 L -0.1125 0.23889 L -0.06042 0.19444 L -0.01458 0.10833 L -0.1 0.17222 L -0.12292 0.13333 L -0.12917 0.05833 L -0.06042 0.05833 L -0.125 -0.03889 L -0.06458 -0.03889 L 0.05 -0.04722 L 0.05833 0.04722 L 0.1125 0.10278 L 0.07917 0.17778 L 0.00417 0.21944 L -0.12708 0.18056 " pathEditMode="relative" ptsTypes="AAAAAAAAAAAAAAAAAAAAAAAAAAAAAAAAAAAAAAAAAAAAAAAAAAA">
                                      <p:cBhvr>
                                        <p:cTn id="36" dur="200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8.67362E-19 L 0.04791 -0.02778 L 0.06458 0.01666 L 0.04791 0.06944 L 0.01666 0.03889 L -0.03125 0.075 L -0.04584 0.02777 L -0.03959 -0.03334 L -0.08334 0.00555 L -0.12292 -0.00556 L -0.09167 0.05833 L -0.15 0.04444 L -0.13125 0.01389 L -0.075 0.01944 L -0.07709 -0.03611 L -0.02292 -0.05556 L -0.01875 -0.10556 L 0.00833 -0.09167 L 0.06666 -0.07778 L 0.02291 -0.06111 L 0.02291 -0.13334 L -0.04584 -0.13056 L -0.09792 -0.07223 L -0.16875 -0.125 L -0.16459 -0.07223 L -0.18959 -0.02778 L -0.1875 0.06111 L -0.14792 0.03055 L -0.11875 0.08333 L -0.04375 0.02222 L -0.05417 0.07222 L 0.03125 0.02222 L 0.03541 0.08333 L 0.07291 -0.01945 L 0.00208 -0.05834 L 0.05833 -0.11667 L 0.00208 -0.16945 L -0.075 -0.13611 L -0.10417 -0.09445 L -0.13334 -0.12778 L -0.16459 -0.13056 L -0.15209 -0.18056 L -0.17084 -0.225 L -0.10209 -0.25 L -0.13542 -0.20834 L -0.18334 -0.15278 L -0.18542 -0.22778 L -0.12917 -0.275 L -0.10417 -0.21667 L -0.06042 -0.18889 L -0.03125 -0.26667 L -0.01667 -0.18334 L 0.06458 -0.225 L 0.02916 -0.26667 L 0.06875 -0.28611 L 0.02916 -0.34445 L 0.06041 -0.38056 L -0.02292 -0.34445 L -0.02084 -0.28334 L -0.06875 -0.33056 L -0.06459 -0.38611 L -0.11875 -0.38611 L -0.11459 -0.32778 L -0.07709 -0.26667 L -0.14584 -0.28889 L -0.14375 -0.33334 L -0.17917 -0.38334 L -0.1875 -0.31945 L -0.16042 -0.29445 L -0.18542 -0.26111 L -0.07917 -0.24723 L -0.08125 -0.075 L -0.00834 -0.08334 L -0.025 -0.00278 " pathEditMode="relative" ptsTypes="AAAAAAAAAAAAAAAAAAAAAAAAAAAAAAAAAAAAAAAAAAAAAAAAAAAAAAAAAAAAAAAAAAAAAAAAAA">
                                      <p:cBhvr>
                                        <p:cTn id="38" dur="20000" fill="hold"/>
                                        <p:tgtEl>
                                          <p:spTgt spid="43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8.14815E-6 L 0.05625 0.04167 L 0.07083 -0.04166 L 0.09583 0.03056 L 0.1375 -0.02777 L 0.17292 0.0139 L 0.1125 0.06945 L 0.17708 0.08612 L 0.19375 0.02501 L 0.23542 0.00834 L 0.1875 -0.04166 L 0.13958 0.01112 L 0.23958 0.07778 L 0.18125 0.12223 L 0.24167 0.16945 L 0.15833 0.14167 L 0.1125 0.10834 L 0.05833 0.05278 L 0.03958 0.11112 L -0.01875 0.1639 L 0.02917 0.17501 L -0.01042 0.26667 L 0.03542 0.27778 L 0.06875 0.15556 L 0.10417 0.22501 L 0.12292 0.15834 L 0.14167 0.24445 L 0.18958 0.18612 L 0.24375 0.22501 L 0.13958 0.25001 L 0.09375 0.2889 L 0.0125 0.31112 L -0.00208 0.42223 L 0.13542 0.42501 L 0.19375 0.31112 L 0.10208 0.2389 L 0.15208 0.16667 L 0.03542 0.17223 L 0.01042 0.06112 L 0.06875 0.02501 L 0.16667 0.11667 L 0.18542 0.07778 L 0.18542 0.17501 L 0.15 0.20278 L 0.05417 0.29445 L 0.025 0.30278 L 0.02083 0.25834 L 0.05208 0.24167 L -0.01042 0.2139 L 0.02708 0.33056 L 0.17917 0.41667 L 0.21458 0.35556 L 0.24167 0.20556 L 0.21458 0.17778 L 0.16458 0.05834 L 0.10417 0.13334 L 0.23958 0.03334 L 0.23125 -0.01666 L 0.1875 0.00556 L 0.09167 0.02223 L 0.05 0.09723 L 0.06458 0.13334 L 0.11458 0.09167 L 0.16667 0.05834 L 0.13333 -0.0111 L 0.07917 0.01112 L 0.04375 -0.00277 L 0.00625 -0.03333 " pathEditMode="relative" ptsTypes="AAAAAAAAAAAAAAAAAAAAAAAAAAAAAAAAAAAAAAAAAAAAAAAAAAAAAAAAAAAAAAAAAAAA">
                                      <p:cBhvr>
                                        <p:cTn id="40" dur="20000" fill="hold"/>
                                        <p:tgtEl>
                                          <p:spTgt spid="43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02291 0.03333 L -0.02292 0.07222 L -0.075 0.04722 L -0.05209 -0.03611 L -0.09792 -0.02778 L -0.11667 0.03055 L -0.16667 -0.00278 L -0.14167 0.10833 L -0.20834 0.08889 L -0.22292 0.14167 L -0.17292 0.14444 L -0.20209 0.2 L -0.11459 0.14722 L -0.15625 0.22778 L -0.22292 0.20555 L -0.21459 0.28889 L -0.19167 0.33611 L -0.19792 0.40833 L -0.12709 0.37778 L -0.04375 0.425 L 0.01666 0.41944 L 0.02083 0.29722 L -0.04584 0.26944 L -0.1125 0.32222 L -0.16667 0.31944 L -0.1875 0.29167 L -0.14167 0.24722 L -0.0375 0.20278 L -0.0625 0.16111 L -0.15209 0.15 L -0.21042 0.14722 L -0.19584 0.08333 L -0.19167 0.03333 L -0.13125 0.06667 L -0.05209 0.12778 L -0.00209 0.09167 L -0.04584 0.06389 L -0.10625 0.04722 L -0.04792 0.03611 L -0.04584 -0.01667 " pathEditMode="relative" ptsTypes="AAAAAAAAAAAAAAAAAAAAAAAAAAAAAAAAAAAAAAAAA">
                                      <p:cBhvr>
                                        <p:cTn id="42" dur="20000" fill="hold"/>
                                        <p:tgtEl>
                                          <p:spTgt spid="43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3.33333E-6 L 0.03333 -0.06111 L 0.06041 0.00833 L 0.09166 -0.125 L 0.11041 3.33333E-6 L 0.18125 -0.13334 L 0.23541 0.00555 L 0.2375 -0.13334 L 0.21041 -0.21667 L 0.13541 -0.15834 L 0.06041 -0.12222 L 0.01458 -0.14167 L 0.01458 -0.175 L 0.02708 -0.25556 L 0.11041 -0.26667 L 0.175 -0.26389 L 0.06875 -0.19445 L 0.02291 -0.125 L 0.03125 -0.08334 L 0.08125 -0.1 L 0.1125 -0.13334 L 0.18333 -0.16111 L 0.21666 -0.22222 L 0.23541 -0.275 L 0.22708 -0.31667 L 0.175 -0.36111 L 0.09375 -0.31667 L 0.06666 -0.28611 L 0.09583 -0.33611 L 0.125 -0.40556 L 0.0375 -0.42222 L -0.01042 -0.36945 L -0.00417 -0.3 L -0.00834 -0.22778 L 0.01458 -0.15556 L 0.07708 -0.16111 L 0.04583 -0.20834 L 0.04583 -0.28056 L 0.025 -0.33334 L 0.06458 -0.33889 L 0.06666 -0.29722 L 0.13541 -0.30556 L 0.01875 -0.23611 L 0.0125 -0.13611 L 0.1125 -0.15556 L 0.13541 -0.22778 L 0.06041 -0.18611 L 0.0375 -0.06389 L 0.06041 -0.06111 L 0.16041 -0.05556 L 0.17916 -0.09722 L 0.18333 -0.19167 L 0.1375 -0.15278 L 0.20416 -0.23056 L 0.23333 -0.28334 L 0.15833 -0.33889 L 0.03333 -0.35834 L 0.07083 -0.425 L -0.01042 -0.36389 L -8.67362E-19 -0.23334 L 0.00208 -0.12222 L 0.1 -0.11389 L 0.08333 -0.01389 L 0.02291 -0.04722 L -0.00417 -0.09167 L 0.05 -0.10278 L 0.04166 0.00278 " pathEditMode="relative" ptsTypes="AAAAAAAAAAAAAAAAAAAAAAAAAAAAAAAAAAAAAAAAAAAAAAAAAAAAAAAAAAAAAAAAAAA">
                                      <p:cBhvr>
                                        <p:cTn id="44" dur="20000" fill="hold"/>
                                        <p:tgtEl>
                                          <p:spTgt spid="43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3.33333E-6 L -0.04376 -0.06667 L -0.09792 -0.03611 L -0.08334 0.03611 L -0.05209 0.00278 L -0.03542 0.07222 L -0.08542 0.10555 L -0.03751 0.11667 L -0.08751 0.15 L -0.05001 0.21111 L -0.00626 0.22222 L 0.04583 0.22222 L 0.07916 0.13889 L 0.15416 0.10278 L 0.15833 0.03055 L 0.15833 -0.04167 L 0.11874 -0.06667 L 0.10208 0.00833 L 0.10624 0.07222 L 0.05208 3.33333E-6 L 0.04166 -0.04722 L -0.00834 -0.05556 L -0.07292 0.02778 L -0.01876 0.08611 L -0.06876 0.16389 L 0.01041 0.12222 L 0.04999 0.23611 L -0.00626 0.29167 L 0.11249 0.27222 L 0.12083 0.32222 L 0.01249 0.38889 L -0.07292 0.31667 L -0.10626 0.24444 L -0.01251 0.22778 L 0.08958 0.10833 L 0.15208 0.13611 L 0.14583 0.24444 L 0.13333 0.39167 L 0.10833 0.31111 L 0.08124 0.23333 L -0.00626 0.26111 L 0.02291 0.38611 L -0.07501 0.35833 L -0.05834 0.30833 L -0.06042 0.23333 L -0.08126 0.16944 L -0.03542 0.20555 L 0.02916 0.09167 L -0.03126 0.09167 L -0.09167 0.05833 L -0.05209 -0.025 L -0.00209 -0.03889 " pathEditMode="relative" ptsTypes="AAAAAAAAAAAAAAAAAAAAAAAAAAAAAAAAAAAAAAAAAAAAAAAAAAAA">
                                      <p:cBhvr>
                                        <p:cTn id="46" dur="20000" fill="hold"/>
                                        <p:tgtEl>
                                          <p:spTgt spid="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81481E-6 L 0.03541 0.02778 L 0.07499 -0.01666 L 0.07499 -0.08888 L 0.04999 -0.06111 L 0.02708 -0.13611 L -0.04792 -0.11388 L -0.05209 -0.01944 L -0.06876 0.01667 L -0.13959 0.02223 L -0.10417 -0.04166 L -0.14376 -0.07222 L -0.16459 -0.04444 L -0.16459 -0.1 L -0.17709 -0.16111 L -0.12292 -0.17777 L -0.12501 -0.12777 L -0.06251 -0.17777 L -0.03959 -0.11944 L 0.03541 -0.14722 L 0.06041 -0.05833 L 0.06666 -0.15833 L 0.01458 -0.22222 L -0.02501 -0.24166 L 0.03541 -0.275 L 0.05416 -0.33611 L 0.03958 -0.4 L -0.04792 -0.34444 L -0.12292 -0.30555 L -0.16042 -0.23888 L -0.16251 -0.16388 L -0.12084 -0.11944 L -0.10626 -0.18333 L -0.04376 -0.24444 L -0.13542 -0.29444 L -0.16251 -0.33055 L -0.15626 -0.40833 L -0.11459 -0.43055 L -0.06876 -0.43611 L -0.10626 -0.38888 L -0.09376 -0.34166 L -0.04167 -0.36944 L -0.03542 -0.43055 L 0.02083 -0.44722 L 0.00624 -0.38333 L 0.06249 -0.425 L 0.07708 -0.36666 L 0.02083 -0.325 L 0.05208 -0.25833 L -0.01667 -0.25 L -0.05626 -0.25 L -0.05209 -0.17222 L 0.02499 -0.22777 L 0.07083 -0.20555 L 0.04791 -0.14444 L -0.01251 -0.14444 L -0.10209 -0.12222 L -0.07917 -0.04722 L 0.04791 -0.11666 L 0.07291 -0.03611 L 0.04583 0.01389 L 0.00624 -0.03888 " pathEditMode="relative" ptsTypes="AAAAAAAAAAAAAAAAAAAAAAAAAAAAAAAAAAAAAAAAAAAAAAAAAAAAAAAAAAAAAA">
                                      <p:cBhvr>
                                        <p:cTn id="48" dur="200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4.44444E-6 L 0.04376 0.05278 L 0.02709 0.22222 L 0.00626 0.17778 L 0.00417 0.10556 L -0.04374 0.14722 L -0.02708 0.05833 L -0.09374 0.08611 L -0.05208 0.17778 L -0.11041 0.22222 L -0.12499 0.13611 L -0.14999 0.20556 L -0.18333 0.14167 L -0.20624 0.21111 L -0.19374 0.08056 L -0.12499 0.08889 L -0.07499 0.01389 L 0.03959 0.08333 L 0.03334 -0.08611 L -0.05416 -0.08056 L -0.12708 -0.12778 L -0.20833 -0.13056 L -0.19999 -0.01389 L -0.17083 -0.13333 L -0.14791 -0.24444 L -0.07499 -0.24444 L -0.09374 -0.1 L -0.15624 -0.01389 L -0.02291 -0.09722 L 0.03334 -0.13611 L 0.03959 -0.23611 L -0.07916 -0.24444 L -0.07499 -0.17222 L 0.03126 -0.125 L 0.03334 -0.04444 L -0.03541 -0.03611 L 0.02292 0.05556 L -0.13333 0.08333 L -0.12083 0.17778 L -0.17499 0.14444 L -0.19999 -0.01389 L -0.14166 -0.06944 L -0.08124 -0.15833 L -0.10833 -0.20278 L -0.19166 -0.16389 L 0.01459 -0.21389 L 0.03542 -0.13889 L 0.02292 -0.05 L 0.01876 0.10278 L -0.06249 0.08889 L -0.13958 0.10833 L -0.17083 0.03056 L -0.15208 -0.05278 L -0.11249 -0.08611 L -0.05624 -0.075 L -0.07499 0.04722 L -0.02708 0.00556 " pathEditMode="relative" ptsTypes="AAAAAAAAAAAAAAAAAAAAAAAAAAAAAAAAAAAAAAAAAAAAAAAAAAAAAAAAA">
                                      <p:cBhvr>
                                        <p:cTn id="50" dur="200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-0.01667 -0.05278 L -0.05834 -0.025 L -0.02292 -0.07778 L -0.0875 -0.1 L -0.14584 -0.06945 L -0.11042 -0.03056 L -0.15209 0.01111 L -0.10209 0.00833 L -0.025 -0.11945 L 0.02916 -0.13889 L 0.09166 -0.09722 L 0.08958 -0.00833 L 0.03541 -0.05278 L 0.06041 0.06667 L 0.08333 0.00555 L 0.0375 0.03611 L -0.05 0.01944 L -0.125 0.04444 L -0.11042 0.11389 L -0.14375 0.11667 L -0.06459 0.17778 L -0.04375 0.09722 L 0.01875 0.05833 L 0.07083 0.09444 L 0.07708 0.14167 L -5.55556E-7 0.19722 L 0.075 0.19722 L 0.06458 0.24444 L 0.03125 0.23055 L 0.075 0.3 L 0.02916 0.31389 L -0.03959 0.28889 L -0.06667 0.23333 L -0.11459 0.27778 L -0.10834 0.225 L -0.06875 0.18055 L -0.11459 0.15555 L -0.14584 0.12222 L -0.05417 0.11389 L -0.04375 0.07778 L -0.08542 -0.00556 L -0.10209 -0.075 L -0.11875 -0.13333 L -0.14375 -0.125 L -0.14167 0.03611 L -0.08334 0.15555 L -0.01042 0.13889 L 0.0375 0.10555 L 0.03333 0.05278 L 0.01666 0.17778 L -0.07084 0.22778 L -0.13542 0.28055 L -0.15417 0.24722 L -0.15 0.19722 L -0.14167 0.13055 L -0.1375 0.07778 L -0.09584 0.13055 L -0.10417 0.22222 L -0.0625 0.15555 L -0.03959 0.26667 L -0.05209 0.31111 L 0.02291 0.31389 L 0.01041 0.26111 L 0.08958 0.22222 L 0.0875 0.16944 L 0.0125 0.18611 L 0.05208 0.13889 L 0.08541 0.07778 L 0.075 0.01944 L 0.01041 0.06944 L -0.02917 -1.85185E-6 " pathEditMode="relative" ptsTypes="AAAAAAAAAAAAAAAAAAAAAAAAAAAAAAAAAAAAAAAAAAAAAAAAAAAAAAAAAAAAAAAAAAAAAAAA">
                                      <p:cBhvr>
                                        <p:cTn id="52" dur="200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1.48148E-6 L -0.00712 0.06944 L 0.05642 0.04167 L 0.07031 0.10833 L 0.08628 0.00833 L 0.14583 -0.03611 L 0.12795 0.04167 L 0.20139 0.03611 L 0.1816 -0.02222 L 0.23333 -0.05556 L 0.11996 -0.06389 L 0.03055 -0.06389 L 0.00885 -0.12222 L 0.04062 -0.18333 L 0.07239 -0.11667 L 0.02673 -0.05556 L 0.09618 0.02222 L 0.12396 0.04444 L 0.12396 0.09722 L 0.1717 0.09722 L 0.21337 0.08055 L 0.21146 0.00833 L 0.20746 -0.1 L 0.21927 -0.13611 L 0.20937 -0.19167 L 0.13785 -0.15278 L 0.17569 -0.21945 L 0.12604 -0.26667 L 0.05243 -0.23333 L 0.01476 -0.15556 L 0.00486 -0.21945 L 0.00278 -0.28333 L 0.03663 -0.31945 L 0.10416 -0.33056 L 0.18958 -0.32222 L 0.15382 -0.30278 L 0.10017 -0.3 L 0.16962 -0.23333 L 0.18958 -0.27222 L 0.19757 -0.325 L 0.21545 -0.33611 L 0.21545 -0.23611 L 0.20139 -0.14722 L 0.1618 -0.16945 L 0.19357 -0.20556 L 0.12604 -0.20556 L 0.05052 -0.24167 L 0.03455 -0.18611 L 0.04062 -0.13056 L 0.02465 -0.06111 L 0.0684 -0.03611 L 0.10607 -0.06945 L 0.11805 -0.15 L 0.19149 -0.15278 L 0.20746 -0.03056 L 0.12604 -0.025 L 0.16562 0.025 L 0.17569 0.09444 L 0.20139 0.075 L 0.12396 0.075 L 0.03055 0.075 L 0.04844 0.03889 L 0.09809 -0.00556 L 0.0842 -0.06945 L 0.04062 -0.09445 L 0.04844 -0.16945 L 0.00278 -0.20556 L 0.00278 -0.26667 L -0.00521 -0.18611 L -0.02292 -0.08333 L 0.03854 -0.03333 L 0.09028 -0.01945 L 0.05851 0.03055 L 0.01476 0.03333 L 0.05851 0.06389 L 0.09809 -0.00278 L 0.12396 -0.07222 L 0.19948 -0.04167 L 0.20139 0.05555 L 0.13785 0.1 L 0.11597 0.00555 L 0.11406 -0.11945 L 0.0625 -0.16945 L 0.03055 -0.13611 L 0.00087 -0.19722 L 0.1776 -0.24445 L 0.17361 -0.16667 L 0.09618 -0.14167 L 0.0625 -0.05833 L 0.04844 0.01944 L 0.03663 0.00555 " pathEditMode="relative" rAng="0" ptsTypes="AAAAAAAAAAAAAAAAAAAAAAAAAAAAAAAAAAAAAAAAAAAAAAAAAAAAAAAAAAAAAAAAAAAAAAAAAAAAAAAAAAAAAAAAAAA">
                                      <p:cBhvr>
                                        <p:cTn id="54" dur="200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5.55556E-6 L -0.10416 0.05832 L 0.15417 0.16388 L 0.02084 0.30832 L -0.10208 0.21388 L 0.15209 0.0861 L -0.10416 -0.00279 L 0.15209 -0.09723 L 0.0375 -0.16668 L -0.10416 -0.11945 L 0.15417 -5.55556E-6 L -0.1 0.11666 L 0.15625 0.25277 L 0.0875 0.30555 L -0.10833 0.17499 L 0.15 0.05832 L -0.10208 -0.06112 L 0.10209 -0.16112 L 0.15834 0.14999 L 0.11875 0.31388 L 0.05209 -0.1639 L 0.025 0.31666 L -0.02916 -0.1639 L -0.075 0.30555 L -0.10625 0.02777 L -0.05625 -0.16945 L -0.02291 0.30277 L 0.02084 -0.15834 L 0.05625 0.29999 L 0.12917 -0.16112 L 0.15209 -0.04445 L 0.025 -0.00279 " pathEditMode="relative" ptsTypes="AAAAAAAAAAAAAAAAAAAAAAAAAAAAAAAA">
                                      <p:cBhvr>
                                        <p:cTn id="58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05556E-6 -7.40741E-7 L -0.07709 -0.05 L -0.19376 -0.01666 L 0.07291 0.03889 L -0.18751 0.08889 L 0.07083 0.17223 L -0.19167 0.22223 L 0.07291 0.29167 L -0.18542 0.34167 L 0.07291 0.41112 L -0.06042 0.42778 L -0.18334 0.39445 L 0.07083 0.35 L -0.18126 0.28056 L 0.06666 0.23889 L -0.18334 0.15278 L 0.06874 0.08612 L -0.18334 0.04723 L 0.06458 -0.00555 L -0.03959 -0.04722 L -0.18334 0.00834 L -0.16042 0.38889 " pathEditMode="relative" ptsTypes="AAAAAAAAAAAAAAAAAAAAAA">
                                      <p:cBhvr>
                                        <p:cTn id="60" dur="500" fill="hold"/>
                                        <p:tgtEl>
                                          <p:spTgt spid="43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1.48148E-6 L -0.03124 0.28889 L -0.04999 -0.19167 L -0.08541 0.28611 L -0.12708 -0.18889 L -0.14374 0.275 L -0.18958 -0.18889 L -0.20416 0.28055 L -0.23333 0.06667 L -0.15624 -0.2 L -0.06041 0.28611 L -0.00624 -0.19722 L 0.02501 0.10278 L -0.03958 0.275 L -0.08333 -0.19445 L -0.11874 0.275 L -0.19791 -0.19722 L -0.23541 -0.06945 L 0.02501 0.07778 L -0.23541 0.16667 L 0.02292 0.21389 L -0.22499 0.26111 L 0.02292 0.14167 L -0.22499 0.05278 L 0.01876 -0.06945 L -0.22291 -0.11667 L 0.02501 -0.175 L -0.17291 0.28611 L -0.23541 0.12778 L -0.13958 -0.16945 " pathEditMode="relative" ptsTypes="AAAAAAAAAAAAAAAAAAAAAAAAAAAAAA">
                                      <p:cBhvr>
                                        <p:cTn id="62" dur="500" fill="hold"/>
                                        <p:tgtEl>
                                          <p:spTgt spid="43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-0.08542 0.07222 L -0.2125 0.01111 L 0.03958 -0.03889 L -0.2125 -0.05278 L 0.03333 -0.10278 L -0.21042 -0.11945 L 0.03542 -0.16945 L -0.2125 -0.18056 L 0.0375 -0.25556 L -0.21875 -0.26389 L 0.03958 -0.31389 L -0.21458 -0.34167 L 0.04375 -0.38056 L -0.09167 -0.40556 L -0.2125 -0.39167 L 0.03958 -0.33611 L -0.21042 -0.28611 L 0.03542 -0.20834 L -0.2125 -0.15278 L 0.0375 -0.05834 L -0.20417 -0.01667 L -0.06458 0.06666 L -0.00208 -0.39722 L 0.03333 0.07222 L -0.11042 -0.4 L -0.11458 0.06389 L -0.18542 -0.40556 L -0.20625 0.06389 L -0.14375 -0.4 L -0.15417 0.06389 L -0.04375 -0.40556 L -0.03542 0.07222 L 0.03333 -0.14167 L -0.00625 -0.39722 L -0.20625 -0.17778 " pathEditMode="relative" ptsTypes="AAAAAAAAAAAAAAAAAAAAAAAAAAAAAAAAAAAA">
                                      <p:cBhvr>
                                        <p:cTn id="64" dur="500" fill="hold"/>
                                        <p:tgtEl>
                                          <p:spTgt spid="43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7916 0.15 L 0.12291 -0.31667 L 0.15625 0.14722 L 0.1875 -0.31389 L 0.225 0.06389 L 0.17291 0.15555 L 0.09583 -0.31667 L 0.05416 0.15277 L 3.33333E-6 -0.31667 L -0.02917 -0.10278 L 0.01041 0.15555 L 0.07083 -0.31389 L 0.1 0.14722 L 0.14791 -0.31945 L 0.17708 0.15277 L 0.19791 -0.31667 L 0.225 -0.07778 L 0.175 0.15833 L 0.05833 -0.31945 L -0.03125 -0.18334 L 0.23125 -0.03889 L -0.03542 0.07777 L 0.225 0.1 L -0.03959 0.14166 L 0.21458 -0.06945 L -0.03334 -0.19723 L 0.21875 -0.26389 L -0.01875 -0.28889 " pathEditMode="relative" ptsTypes="AAAAAAAAAAAAAAAAAAAAAAAAAAAAA">
                                      <p:cBhvr>
                                        <p:cTn id="66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8.67362E-19 L -0.05626 0.04722 L 0.19999 0.10278 L -0.05417 0.21389 L 0.18958 0.25833 L -0.04584 0.33611 L 0.19583 0.35 L 0.12291 0.42222 L 0.11458 -0.03056 L 0.07916 0.41667 L 0.02499 -0.025 L 0.00208 0.42222 L -0.03959 -0.025 L -0.03959 0.41944 L 0.08958 -0.04167 L 0.11041 0.41389 L 0.18749 -0.03056 L 0.17291 0.42222 L 0.20416 0.22222 L -0.05001 0.13055 L 0.19374 0.03889 L -0.05626 0.01944 L 0.19791 -0.00278 L 0.07083 0.21389 " pathEditMode="relative" ptsTypes="AAAAAAAAAAAAAAAAAAAAAAAA">
                                      <p:cBhvr>
                                        <p:cTn id="68" dur="500" fill="hold"/>
                                        <p:tgtEl>
                                          <p:spTgt spid="43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0.04375 0.15555 L 0.07917 -0.31945 L 0.09583 0.14722 L 0.12292 -0.14723 L 0.0125 -0.31667 L -0.04167 0.15277 L -0.07083 -0.31667 L -0.0875 0.15 L -0.12083 -0.31945 L -0.13125 -0.07223 L -0.10208 0.14722 L -0.01667 -0.31945 L 0.00208 0.14444 L 0.05833 -0.31389 L 0.08958 0.14166 L 0.12083 -0.23334 L 0.10625 -0.31389 L -0.12917 -0.2 L 0.125 -0.07778 L -0.13542 -0.02223 L 0.12708 0.01111 L -0.12292 0.08333 L 0.11875 0.11389 L -0.12708 0.13055 L 0.125 0.05 L -0.125 -0.075 L 0.11458 -0.09167 L -0.12917 -0.14445 L 0.11458 -0.19723 L -0.1125 -0.20556 L 0.00625 -0.31389 L 0.11458 -0.21389 " pathEditMode="relative" ptsTypes="AAAAAAAAAAAAAAAAAAAAAAAAAAAAAAAAA">
                                      <p:cBhvr>
                                        <p:cTn id="70" dur="500" fill="hold"/>
                                        <p:tgtEl>
                                          <p:spTgt spid="43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  <p:bldP spid="43022" grpId="0" animBg="1"/>
      <p:bldP spid="43023" grpId="0" animBg="1"/>
      <p:bldP spid="43024" grpId="0" animBg="1"/>
      <p:bldP spid="43032" grpId="0" animBg="1"/>
      <p:bldP spid="43033" grpId="0" animBg="1"/>
      <p:bldP spid="43034" grpId="0" animBg="1"/>
      <p:bldP spid="43035" grpId="0" animBg="1"/>
      <p:bldP spid="43036" grpId="0" animBg="1"/>
      <p:bldP spid="43039" grpId="0" animBg="1"/>
      <p:bldP spid="43040" grpId="0" animBg="1"/>
      <p:bldP spid="43041" grpId="0" animBg="1"/>
      <p:bldP spid="43042" grpId="0" animBg="1"/>
      <p:bldP spid="43043" grpId="0" animBg="1"/>
      <p:bldP spid="43044" grpId="0" animBg="1"/>
      <p:bldP spid="43045" grpId="0" animBg="1"/>
      <p:bldP spid="43046" grpId="0" animBg="1"/>
      <p:bldP spid="43047" grpId="0" animBg="1"/>
      <p:bldP spid="43048" grpId="0" animBg="1"/>
      <p:bldP spid="43049" grpId="0" animBg="1"/>
      <p:bldP spid="43050" grpId="0" animBg="1"/>
      <p:bldP spid="43051" grpId="0" animBg="1"/>
      <p:bldP spid="43052" grpId="0" animBg="1"/>
      <p:bldP spid="43053" grpId="0" animBg="1"/>
      <p:bldP spid="43054" grpId="0" animBg="1"/>
      <p:bldP spid="430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00050" y="838200"/>
            <a:ext cx="78279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32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Los cambios de fase ocurren a temperatura constante y sólo es posible con la absorción o liberación de energía calorífica.</a:t>
            </a:r>
            <a:endParaRPr lang="es-ES" sz="320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 flipH="1" flipV="1">
            <a:off x="1790700" y="4546600"/>
            <a:ext cx="5200650" cy="293688"/>
          </a:xfrm>
          <a:custGeom>
            <a:avLst/>
            <a:gdLst>
              <a:gd name="T0" fmla="*/ 1122542079 w 21600"/>
              <a:gd name="T1" fmla="*/ 0 h 21600"/>
              <a:gd name="T2" fmla="*/ 0 w 21600"/>
              <a:gd name="T3" fmla="*/ 1996589 h 21600"/>
              <a:gd name="T4" fmla="*/ 1122542079 w 21600"/>
              <a:gd name="T5" fmla="*/ 3993178 h 21600"/>
              <a:gd name="T6" fmla="*/ 1252164381 w 21600"/>
              <a:gd name="T7" fmla="*/ 199658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480 h 21600"/>
              <a:gd name="T14" fmla="*/ 20706 w 21600"/>
              <a:gd name="T15" fmla="*/ 1512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364" y="0"/>
                </a:moveTo>
                <a:lnTo>
                  <a:pt x="19364" y="6480"/>
                </a:lnTo>
                <a:lnTo>
                  <a:pt x="3375" y="6480"/>
                </a:lnTo>
                <a:lnTo>
                  <a:pt x="3375" y="15120"/>
                </a:lnTo>
                <a:lnTo>
                  <a:pt x="19364" y="15120"/>
                </a:lnTo>
                <a:lnTo>
                  <a:pt x="19364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480"/>
                </a:moveTo>
                <a:lnTo>
                  <a:pt x="1350" y="15120"/>
                </a:lnTo>
                <a:lnTo>
                  <a:pt x="2700" y="15120"/>
                </a:lnTo>
                <a:lnTo>
                  <a:pt x="2700" y="6480"/>
                </a:lnTo>
                <a:close/>
              </a:path>
              <a:path w="21600" h="21600">
                <a:moveTo>
                  <a:pt x="0" y="6480"/>
                </a:moveTo>
                <a:lnTo>
                  <a:pt x="0" y="15120"/>
                </a:lnTo>
                <a:lnTo>
                  <a:pt x="675" y="15120"/>
                </a:lnTo>
                <a:lnTo>
                  <a:pt x="675" y="648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68" name="Rectangle 4" descr="Papel carta"/>
          <p:cNvSpPr>
            <a:spLocks noChangeArrowheads="1"/>
          </p:cNvSpPr>
          <p:nvPr/>
        </p:nvSpPr>
        <p:spPr bwMode="auto">
          <a:xfrm>
            <a:off x="400050" y="3430588"/>
            <a:ext cx="1123950" cy="170656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657600" y="3462338"/>
            <a:ext cx="1314450" cy="16510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505700" y="3462338"/>
            <a:ext cx="1123950" cy="16510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4000" y="2819400"/>
            <a:ext cx="2152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dirty="0" smtClean="0">
                <a:solidFill>
                  <a:srgbClr val="FFFFFF"/>
                </a:solidFill>
              </a:rPr>
              <a:t>Licuefacción</a:t>
            </a:r>
            <a:endParaRPr lang="es-ES" sz="2800" dirty="0" smtClean="0">
              <a:solidFill>
                <a:srgbClr val="FFFFFF"/>
              </a:solidFill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256213" y="2819400"/>
            <a:ext cx="2171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smtClean="0">
                <a:solidFill>
                  <a:srgbClr val="FFFFFF"/>
                </a:solidFill>
              </a:rPr>
              <a:t>Evaporación</a:t>
            </a:r>
            <a:endParaRPr lang="es-ES" sz="2800" smtClean="0">
              <a:solidFill>
                <a:srgbClr val="FFFFFF"/>
              </a:solidFill>
            </a:endParaRP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067300" y="5135563"/>
            <a:ext cx="2495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smtClean="0">
                <a:solidFill>
                  <a:srgbClr val="FFFFFF"/>
                </a:solidFill>
              </a:rPr>
              <a:t>Condensación</a:t>
            </a:r>
            <a:endParaRPr lang="es-ES" sz="2800" smtClean="0">
              <a:solidFill>
                <a:srgbClr val="FFFFFF"/>
              </a:solidFill>
            </a:endParaRPr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1200150" y="5178425"/>
            <a:ext cx="7010400" cy="844550"/>
          </a:xfrm>
          <a:custGeom>
            <a:avLst/>
            <a:gdLst>
              <a:gd name="T0" fmla="*/ 0 w 4416"/>
              <a:gd name="T1" fmla="*/ 0 h 372"/>
              <a:gd name="T2" fmla="*/ 0 w 4416"/>
              <a:gd name="T3" fmla="*/ 844550 h 372"/>
              <a:gd name="T4" fmla="*/ 7010400 w 4416"/>
              <a:gd name="T5" fmla="*/ 844550 h 372"/>
              <a:gd name="T6" fmla="*/ 7010400 w 4416"/>
              <a:gd name="T7" fmla="*/ 0 h 372"/>
              <a:gd name="T8" fmla="*/ 0 60000 65536"/>
              <a:gd name="T9" fmla="*/ 0 60000 65536"/>
              <a:gd name="T10" fmla="*/ 0 60000 65536"/>
              <a:gd name="T11" fmla="*/ 0 60000 65536"/>
              <a:gd name="T12" fmla="*/ 0 w 4416"/>
              <a:gd name="T13" fmla="*/ 0 h 372"/>
              <a:gd name="T14" fmla="*/ 4416 w 4416"/>
              <a:gd name="T15" fmla="*/ 372 h 3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16" h="372">
                <a:moveTo>
                  <a:pt x="0" y="0"/>
                </a:moveTo>
                <a:lnTo>
                  <a:pt x="0" y="372"/>
                </a:lnTo>
                <a:lnTo>
                  <a:pt x="4416" y="372"/>
                </a:lnTo>
                <a:lnTo>
                  <a:pt x="4416" y="0"/>
                </a:lnTo>
              </a:path>
            </a:pathLst>
          </a:custGeom>
          <a:noFill/>
          <a:ln w="76200">
            <a:solidFill>
              <a:srgbClr val="FF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390900" y="6072188"/>
            <a:ext cx="2609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smtClean="0">
                <a:solidFill>
                  <a:srgbClr val="FFFFFF"/>
                </a:solidFill>
              </a:rPr>
              <a:t>Sublimación</a:t>
            </a:r>
            <a:endParaRPr lang="es-ES" sz="2800" smtClean="0">
              <a:solidFill>
                <a:srgbClr val="FFFFFF"/>
              </a:solidFill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619500" y="3786188"/>
            <a:ext cx="1447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dirty="0" smtClean="0">
                <a:solidFill>
                  <a:srgbClr val="000066"/>
                </a:solidFill>
              </a:rPr>
              <a:t>Líquido</a:t>
            </a:r>
            <a:endParaRPr lang="es-ES" sz="2800" dirty="0" smtClean="0">
              <a:solidFill>
                <a:srgbClr val="000066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38150" y="3786188"/>
            <a:ext cx="12001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dirty="0" smtClean="0">
                <a:solidFill>
                  <a:srgbClr val="000066"/>
                </a:solidFill>
              </a:rPr>
              <a:t>Sólido</a:t>
            </a:r>
            <a:endParaRPr lang="es-ES" sz="2800" dirty="0" smtClean="0">
              <a:solidFill>
                <a:srgbClr val="000066"/>
              </a:solidFill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543800" y="3719513"/>
            <a:ext cx="1333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smtClean="0">
                <a:solidFill>
                  <a:srgbClr val="000066"/>
                </a:solidFill>
              </a:rPr>
              <a:t>Gas o Vapor</a:t>
            </a:r>
            <a:endParaRPr lang="es-ES" sz="2800" smtClean="0">
              <a:solidFill>
                <a:srgbClr val="000066"/>
              </a:solidFill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1866900" y="3935413"/>
            <a:ext cx="1485900" cy="0"/>
          </a:xfrm>
          <a:prstGeom prst="line">
            <a:avLst/>
          </a:prstGeom>
          <a:noFill/>
          <a:ln w="101600">
            <a:solidFill>
              <a:srgbClr val="FF66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5486400" y="3935413"/>
            <a:ext cx="1485900" cy="0"/>
          </a:xfrm>
          <a:prstGeom prst="line">
            <a:avLst/>
          </a:prstGeom>
          <a:noFill/>
          <a:ln w="88900">
            <a:solidFill>
              <a:srgbClr val="FF3399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PE" sz="32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122488" y="3308350"/>
            <a:ext cx="1512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+Q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651500" y="3359150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+Q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688013" y="4711700"/>
            <a:ext cx="1512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-Q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195513" y="4727575"/>
            <a:ext cx="1512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-Q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995738" y="5483225"/>
            <a:ext cx="936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s-MX" sz="2800" b="1" smtClean="0">
                <a:solidFill>
                  <a:srgbClr val="FFFFFF"/>
                </a:solidFill>
              </a:rPr>
              <a:t>+Q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409575" y="87313"/>
            <a:ext cx="8172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3200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CAMBIO DE FASE</a:t>
            </a: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24614-45C4-41F0-87A0-1F0BB8137A66}" type="slidenum">
              <a:rPr lang="es-ES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84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Reflejos">
  <a:themeElements>
    <a:clrScheme name="Reflejos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590</Words>
  <Application>Microsoft Office PowerPoint</Application>
  <PresentationFormat>Presentación en pantalla (4:3)</PresentationFormat>
  <Paragraphs>173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Tahoma</vt:lpstr>
      <vt:lpstr>Times New Roman</vt:lpstr>
      <vt:lpstr>Wingdings</vt:lpstr>
      <vt:lpstr>Tema de Office</vt:lpstr>
      <vt:lpstr>Reflejos</vt:lpstr>
      <vt:lpstr>1_Reflejos</vt:lpstr>
      <vt:lpstr>2_Reflejos</vt:lpstr>
      <vt:lpstr>3_Reflejos</vt:lpstr>
      <vt:lpstr>4_Reflejos</vt:lpstr>
      <vt:lpstr>CALOR ESPECÍFOCO DE SÓLIDOS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 ESPECÍFOCO DE SÓLIDOS</dc:title>
  <dc:creator>julio</dc:creator>
  <cp:lastModifiedBy>Julio Tiravantti Constantino</cp:lastModifiedBy>
  <cp:revision>13</cp:revision>
  <dcterms:created xsi:type="dcterms:W3CDTF">2012-09-09T21:46:02Z</dcterms:created>
  <dcterms:modified xsi:type="dcterms:W3CDTF">2013-04-09T12:39:44Z</dcterms:modified>
</cp:coreProperties>
</file>