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8" r:id="rId4"/>
    <p:sldId id="276" r:id="rId5"/>
    <p:sldId id="269" r:id="rId6"/>
    <p:sldId id="260" r:id="rId7"/>
    <p:sldId id="261" r:id="rId8"/>
    <p:sldId id="262" r:id="rId9"/>
    <p:sldId id="263" r:id="rId10"/>
    <p:sldId id="264" r:id="rId11"/>
    <p:sldId id="265" r:id="rId12"/>
    <p:sldId id="266" r:id="rId13"/>
    <p:sldId id="267" r:id="rId14"/>
    <p:sldId id="268" r:id="rId15"/>
    <p:sldId id="270" r:id="rId16"/>
    <p:sldId id="271" r:id="rId17"/>
    <p:sldId id="272" r:id="rId18"/>
    <p:sldId id="277" r:id="rId19"/>
    <p:sldId id="273" r:id="rId20"/>
    <p:sldId id="274" r:id="rId21"/>
    <p:sldId id="275" r:id="rId2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45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A485562F-68EE-4BEC-B8F6-E292336A8604}" type="datetimeFigureOut">
              <a:rPr lang="es-ES" smtClean="0"/>
              <a:pPr/>
              <a:t>17/12/2010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66515AC-E367-43A5-A80B-9F263D14C9C6}"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485562F-68EE-4BEC-B8F6-E292336A8604}" type="datetimeFigureOut">
              <a:rPr lang="es-ES" smtClean="0"/>
              <a:pPr/>
              <a:t>17/12/2010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66515AC-E367-43A5-A80B-9F263D14C9C6}"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485562F-68EE-4BEC-B8F6-E292336A8604}" type="datetimeFigureOut">
              <a:rPr lang="es-ES" smtClean="0"/>
              <a:pPr/>
              <a:t>17/12/2010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66515AC-E367-43A5-A80B-9F263D14C9C6}"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485562F-68EE-4BEC-B8F6-E292336A8604}" type="datetimeFigureOut">
              <a:rPr lang="es-ES" smtClean="0"/>
              <a:pPr/>
              <a:t>17/12/2010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66515AC-E367-43A5-A80B-9F263D14C9C6}"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485562F-68EE-4BEC-B8F6-E292336A8604}" type="datetimeFigureOut">
              <a:rPr lang="es-ES" smtClean="0"/>
              <a:pPr/>
              <a:t>17/12/2010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66515AC-E367-43A5-A80B-9F263D14C9C6}"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A485562F-68EE-4BEC-B8F6-E292336A8604}" type="datetimeFigureOut">
              <a:rPr lang="es-ES" smtClean="0"/>
              <a:pPr/>
              <a:t>17/12/2010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66515AC-E367-43A5-A80B-9F263D14C9C6}"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A485562F-68EE-4BEC-B8F6-E292336A8604}" type="datetimeFigureOut">
              <a:rPr lang="es-ES" smtClean="0"/>
              <a:pPr/>
              <a:t>17/12/2010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66515AC-E367-43A5-A80B-9F263D14C9C6}"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A485562F-68EE-4BEC-B8F6-E292336A8604}" type="datetimeFigureOut">
              <a:rPr lang="es-ES" smtClean="0"/>
              <a:pPr/>
              <a:t>17/12/2010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66515AC-E367-43A5-A80B-9F263D14C9C6}"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485562F-68EE-4BEC-B8F6-E292336A8604}" type="datetimeFigureOut">
              <a:rPr lang="es-ES" smtClean="0"/>
              <a:pPr/>
              <a:t>17/12/2010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66515AC-E367-43A5-A80B-9F263D14C9C6}"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485562F-68EE-4BEC-B8F6-E292336A8604}" type="datetimeFigureOut">
              <a:rPr lang="es-ES" smtClean="0"/>
              <a:pPr/>
              <a:t>17/12/2010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66515AC-E367-43A5-A80B-9F263D14C9C6}"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485562F-68EE-4BEC-B8F6-E292336A8604}" type="datetimeFigureOut">
              <a:rPr lang="es-ES" smtClean="0"/>
              <a:pPr/>
              <a:t>17/12/2010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66515AC-E367-43A5-A80B-9F263D14C9C6}"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85562F-68EE-4BEC-B8F6-E292336A8604}" type="datetimeFigureOut">
              <a:rPr lang="es-ES" smtClean="0"/>
              <a:pPr/>
              <a:t>17/12/2010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6515AC-E367-43A5-A80B-9F263D14C9C6}"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elpais.com/articulo/sociedad/Proximamente/pantallas/grafeno/elpepisoc/20100806elpepisoc_1/Tes" TargetMode="External"/><Relationship Id="rId2" Type="http://schemas.openxmlformats.org/officeDocument/2006/relationships/hyperlink" Target="http://nobelprize.org/" TargetMode="Externa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57224" y="642918"/>
            <a:ext cx="7929618" cy="1200329"/>
          </a:xfrm>
          <a:prstGeom prst="rect">
            <a:avLst/>
          </a:prstGeom>
          <a:noFill/>
        </p:spPr>
        <p:txBody>
          <a:bodyPr wrap="square" rtlCol="0">
            <a:spAutoFit/>
          </a:bodyPr>
          <a:lstStyle/>
          <a:p>
            <a:pPr algn="ctr"/>
            <a:r>
              <a:rPr lang="es-ES" sz="2400" dirty="0" smtClean="0">
                <a:solidFill>
                  <a:schemeClr val="tx2">
                    <a:lumMod val="75000"/>
                  </a:schemeClr>
                </a:solidFill>
              </a:rPr>
              <a:t>UNIVERSIDAD NACIONAL DE PIURA</a:t>
            </a:r>
          </a:p>
          <a:p>
            <a:pPr algn="ctr"/>
            <a:r>
              <a:rPr lang="es-ES" sz="2400" dirty="0" smtClean="0">
                <a:solidFill>
                  <a:schemeClr val="tx2">
                    <a:lumMod val="75000"/>
                  </a:schemeClr>
                </a:solidFill>
              </a:rPr>
              <a:t>FACULTAD DE CIENCIAS</a:t>
            </a:r>
          </a:p>
          <a:p>
            <a:pPr algn="ctr"/>
            <a:r>
              <a:rPr lang="es-ES" sz="2400" dirty="0" smtClean="0">
                <a:solidFill>
                  <a:schemeClr val="tx2">
                    <a:lumMod val="75000"/>
                  </a:schemeClr>
                </a:solidFill>
              </a:rPr>
              <a:t>ESCUELA DE FÍSICA </a:t>
            </a:r>
            <a:endParaRPr lang="es-ES" sz="2400" dirty="0">
              <a:solidFill>
                <a:schemeClr val="tx2">
                  <a:lumMod val="75000"/>
                </a:schemeClr>
              </a:solidFill>
            </a:endParaRPr>
          </a:p>
        </p:txBody>
      </p:sp>
      <p:sp>
        <p:nvSpPr>
          <p:cNvPr id="3" name="2 CuadroTexto"/>
          <p:cNvSpPr txBox="1"/>
          <p:nvPr/>
        </p:nvSpPr>
        <p:spPr>
          <a:xfrm>
            <a:off x="1000100" y="2285992"/>
            <a:ext cx="7643866" cy="369332"/>
          </a:xfrm>
          <a:prstGeom prst="rect">
            <a:avLst/>
          </a:prstGeom>
          <a:noFill/>
        </p:spPr>
        <p:txBody>
          <a:bodyPr wrap="square" rtlCol="0">
            <a:spAutoFit/>
          </a:bodyPr>
          <a:lstStyle/>
          <a:p>
            <a:pPr algn="ctr"/>
            <a:r>
              <a:rPr lang="es-ES" dirty="0" smtClean="0">
                <a:solidFill>
                  <a:schemeClr val="tx2">
                    <a:lumMod val="75000"/>
                  </a:schemeClr>
                </a:solidFill>
              </a:rPr>
              <a:t>SEGUNDA JORNADA CIENTÍFICA DE FÍSICA 2010</a:t>
            </a:r>
            <a:endParaRPr lang="es-ES" dirty="0">
              <a:solidFill>
                <a:schemeClr val="tx2">
                  <a:lumMod val="75000"/>
                </a:schemeClr>
              </a:solidFill>
            </a:endParaRPr>
          </a:p>
        </p:txBody>
      </p:sp>
      <p:sp>
        <p:nvSpPr>
          <p:cNvPr id="4" name="3 CuadroTexto"/>
          <p:cNvSpPr txBox="1"/>
          <p:nvPr/>
        </p:nvSpPr>
        <p:spPr>
          <a:xfrm>
            <a:off x="1785918" y="3143248"/>
            <a:ext cx="6357982" cy="369332"/>
          </a:xfrm>
          <a:prstGeom prst="rect">
            <a:avLst/>
          </a:prstGeom>
          <a:noFill/>
        </p:spPr>
        <p:txBody>
          <a:bodyPr wrap="square" rtlCol="0">
            <a:spAutoFit/>
          </a:bodyPr>
          <a:lstStyle/>
          <a:p>
            <a:pPr algn="ctr"/>
            <a:r>
              <a:rPr lang="es-ES" dirty="0" smtClean="0"/>
              <a:t>“</a:t>
            </a:r>
            <a:r>
              <a:rPr lang="es-ES" dirty="0" smtClean="0">
                <a:solidFill>
                  <a:srgbClr val="FF0000"/>
                </a:solidFill>
              </a:rPr>
              <a:t>TÉCNICAS DE DEPOSICIÓN DE PELÍCULAS DELGADAS</a:t>
            </a:r>
            <a:r>
              <a:rPr lang="es-ES" dirty="0" smtClean="0"/>
              <a:t>” </a:t>
            </a:r>
            <a:endParaRPr lang="es-ES" dirty="0"/>
          </a:p>
        </p:txBody>
      </p:sp>
      <p:sp>
        <p:nvSpPr>
          <p:cNvPr id="5" name="4 CuadroTexto"/>
          <p:cNvSpPr txBox="1"/>
          <p:nvPr/>
        </p:nvSpPr>
        <p:spPr>
          <a:xfrm>
            <a:off x="1428728" y="4143380"/>
            <a:ext cx="7000924" cy="400110"/>
          </a:xfrm>
          <a:prstGeom prst="rect">
            <a:avLst/>
          </a:prstGeom>
          <a:noFill/>
        </p:spPr>
        <p:txBody>
          <a:bodyPr wrap="square" rtlCol="0">
            <a:spAutoFit/>
          </a:bodyPr>
          <a:lstStyle/>
          <a:p>
            <a:r>
              <a:rPr lang="es-ES" dirty="0" smtClean="0"/>
              <a:t>                    </a:t>
            </a:r>
            <a:r>
              <a:rPr lang="es-ES" sz="2000" dirty="0" smtClean="0">
                <a:solidFill>
                  <a:srgbClr val="00B0F0"/>
                </a:solidFill>
              </a:rPr>
              <a:t>Expositor : Lic. Julio. C. Tiravantti Constantino </a:t>
            </a:r>
            <a:endParaRPr lang="es-ES" sz="2000" dirty="0">
              <a:solidFill>
                <a:srgbClr val="00B0F0"/>
              </a:solidFill>
            </a:endParaRPr>
          </a:p>
        </p:txBody>
      </p:sp>
      <p:sp>
        <p:nvSpPr>
          <p:cNvPr id="6" name="5 CuadroTexto"/>
          <p:cNvSpPr txBox="1"/>
          <p:nvPr/>
        </p:nvSpPr>
        <p:spPr>
          <a:xfrm>
            <a:off x="2643174" y="5357826"/>
            <a:ext cx="4857784" cy="400110"/>
          </a:xfrm>
          <a:prstGeom prst="rect">
            <a:avLst/>
          </a:prstGeom>
          <a:noFill/>
        </p:spPr>
        <p:txBody>
          <a:bodyPr wrap="square" rtlCol="0">
            <a:spAutoFit/>
          </a:bodyPr>
          <a:lstStyle/>
          <a:p>
            <a:pPr algn="ctr"/>
            <a:r>
              <a:rPr lang="es-ES" sz="2000" dirty="0" smtClean="0"/>
              <a:t>PIURA PERÚ </a:t>
            </a:r>
            <a:endParaRPr lang="es-E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714480" y="0"/>
            <a:ext cx="5072098" cy="714380"/>
          </a:xfrm>
        </p:spPr>
        <p:txBody>
          <a:bodyPr>
            <a:normAutofit fontScale="40000" lnSpcReduction="20000"/>
          </a:bodyPr>
          <a:lstStyle/>
          <a:p>
            <a:endParaRPr lang="es-ES" dirty="0" smtClean="0"/>
          </a:p>
          <a:p>
            <a:r>
              <a:rPr lang="es-ES" sz="2900" dirty="0" smtClean="0">
                <a:latin typeface="Times New Roman" pitchFamily="18" charset="0"/>
                <a:cs typeface="Times New Roman" pitchFamily="18" charset="0"/>
              </a:rPr>
              <a:t> </a:t>
            </a:r>
            <a:r>
              <a:rPr lang="es-ES" sz="4000" dirty="0" smtClean="0">
                <a:solidFill>
                  <a:srgbClr val="00B0F0"/>
                </a:solidFill>
                <a:latin typeface="Times New Roman" pitchFamily="18" charset="0"/>
                <a:cs typeface="Times New Roman" pitchFamily="18" charset="0"/>
              </a:rPr>
              <a:t>Fotografías del  de la obtención  de una película  por DBQ </a:t>
            </a:r>
          </a:p>
          <a:p>
            <a:endParaRPr lang="es-ES" sz="4300" dirty="0">
              <a:latin typeface="Times New Roman" pitchFamily="18" charset="0"/>
              <a:cs typeface="Times New Roman" pitchFamily="18" charset="0"/>
            </a:endParaRPr>
          </a:p>
        </p:txBody>
      </p:sp>
      <p:pic>
        <p:nvPicPr>
          <p:cNvPr id="4" name="3 Imagen"/>
          <p:cNvPicPr/>
          <p:nvPr/>
        </p:nvPicPr>
        <p:blipFill>
          <a:blip r:embed="rId2"/>
          <a:srcRect l="38449" t="18025" r="36245" b="57265"/>
          <a:stretch>
            <a:fillRect/>
          </a:stretch>
        </p:blipFill>
        <p:spPr bwMode="auto">
          <a:xfrm>
            <a:off x="428596" y="714356"/>
            <a:ext cx="3571900" cy="2214578"/>
          </a:xfrm>
          <a:prstGeom prst="rect">
            <a:avLst/>
          </a:prstGeom>
          <a:noFill/>
          <a:ln w="9525">
            <a:noFill/>
            <a:miter lim="800000"/>
            <a:headEnd/>
            <a:tailEnd/>
          </a:ln>
        </p:spPr>
      </p:pic>
      <p:pic>
        <p:nvPicPr>
          <p:cNvPr id="5" name="4 Imagen"/>
          <p:cNvPicPr/>
          <p:nvPr/>
        </p:nvPicPr>
        <p:blipFill>
          <a:blip r:embed="rId3"/>
          <a:srcRect l="39333" t="30938" r="34343" b="40916"/>
          <a:stretch>
            <a:fillRect/>
          </a:stretch>
        </p:blipFill>
        <p:spPr bwMode="auto">
          <a:xfrm>
            <a:off x="5072066" y="714356"/>
            <a:ext cx="3071834" cy="2357454"/>
          </a:xfrm>
          <a:prstGeom prst="rect">
            <a:avLst/>
          </a:prstGeom>
          <a:noFill/>
          <a:ln w="9525">
            <a:noFill/>
            <a:miter lim="800000"/>
            <a:headEnd/>
            <a:tailEnd/>
          </a:ln>
        </p:spPr>
      </p:pic>
      <p:sp>
        <p:nvSpPr>
          <p:cNvPr id="2049" name="Rectangle 1"/>
          <p:cNvSpPr>
            <a:spLocks noChangeArrowheads="1"/>
          </p:cNvSpPr>
          <p:nvPr/>
        </p:nvSpPr>
        <p:spPr bwMode="auto">
          <a:xfrm>
            <a:off x="1857356" y="3000372"/>
            <a:ext cx="414340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a:t>
            </a:r>
            <a:r>
              <a:rPr kumimoji="0" lang="es-ES" sz="16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La solución y el sustrato inicialmente </a:t>
            </a:r>
            <a:endParaRPr kumimoji="0" lang="es-ES" sz="1600" b="0" i="0" u="none" strike="noStrike" cap="none" normalizeH="0" baseline="0" dirty="0" smtClean="0">
              <a:ln>
                <a:noFill/>
              </a:ln>
              <a:solidFill>
                <a:srgbClr val="00B0F0"/>
              </a:solidFill>
              <a:effectLst/>
              <a:latin typeface="Times New Roman" pitchFamily="18" charset="0"/>
              <a:cs typeface="Times New Roman" pitchFamily="18" charset="0"/>
            </a:endParaRPr>
          </a:p>
        </p:txBody>
      </p:sp>
      <p:pic>
        <p:nvPicPr>
          <p:cNvPr id="7" name="6 Imagen"/>
          <p:cNvPicPr/>
          <p:nvPr/>
        </p:nvPicPr>
        <p:blipFill>
          <a:blip r:embed="rId3"/>
          <a:srcRect l="39333" t="30938" r="34343" b="40916"/>
          <a:stretch>
            <a:fillRect/>
          </a:stretch>
        </p:blipFill>
        <p:spPr bwMode="auto">
          <a:xfrm>
            <a:off x="428596" y="3429000"/>
            <a:ext cx="3571900" cy="2928958"/>
          </a:xfrm>
          <a:prstGeom prst="rect">
            <a:avLst/>
          </a:prstGeom>
          <a:noFill/>
          <a:ln w="9525">
            <a:noFill/>
            <a:miter lim="800000"/>
            <a:headEnd/>
            <a:tailEnd/>
          </a:ln>
        </p:spPr>
      </p:pic>
      <p:pic>
        <p:nvPicPr>
          <p:cNvPr id="8" name="7 Imagen"/>
          <p:cNvPicPr/>
          <p:nvPr/>
        </p:nvPicPr>
        <p:blipFill>
          <a:blip r:embed="rId4"/>
          <a:srcRect l="40486" t="20853" r="34827" b="49886"/>
          <a:stretch>
            <a:fillRect/>
          </a:stretch>
        </p:blipFill>
        <p:spPr bwMode="auto">
          <a:xfrm>
            <a:off x="5143504" y="3357562"/>
            <a:ext cx="3143272" cy="2571768"/>
          </a:xfrm>
          <a:prstGeom prst="rect">
            <a:avLst/>
          </a:prstGeom>
          <a:noFill/>
          <a:ln w="9525">
            <a:noFill/>
            <a:miter lim="800000"/>
            <a:headEnd/>
            <a:tailEnd/>
          </a:ln>
        </p:spPr>
      </p:pic>
      <p:sp>
        <p:nvSpPr>
          <p:cNvPr id="2050" name="Rectangle 2"/>
          <p:cNvSpPr>
            <a:spLocks noChangeArrowheads="1"/>
          </p:cNvSpPr>
          <p:nvPr/>
        </p:nvSpPr>
        <p:spPr bwMode="auto">
          <a:xfrm>
            <a:off x="2071670" y="6357958"/>
            <a:ext cx="464347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a:t>
            </a:r>
            <a:r>
              <a:rPr kumimoji="0" lang="es-ES" sz="16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El sustrato está listo para ser retirado </a:t>
            </a:r>
            <a:endParaRPr kumimoji="0" lang="es-ES" sz="1600" b="0" i="0" u="none" strike="noStrike" cap="none" normalizeH="0" baseline="0" dirty="0" smtClean="0">
              <a:ln>
                <a:noFill/>
              </a:ln>
              <a:solidFill>
                <a:srgbClr val="00B0F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srcRect l="36758" t="54957" r="34148" b="15798"/>
          <a:stretch>
            <a:fillRect/>
          </a:stretch>
        </p:blipFill>
        <p:spPr bwMode="auto">
          <a:xfrm>
            <a:off x="1142976" y="571480"/>
            <a:ext cx="6858048" cy="5143536"/>
          </a:xfrm>
          <a:prstGeom prst="rect">
            <a:avLst/>
          </a:prstGeom>
          <a:noFill/>
          <a:ln w="9525">
            <a:noFill/>
            <a:miter lim="800000"/>
            <a:headEnd/>
            <a:tailEnd/>
          </a:ln>
        </p:spPr>
      </p:pic>
      <p:sp>
        <p:nvSpPr>
          <p:cNvPr id="21505" name="Rectangle 1"/>
          <p:cNvSpPr>
            <a:spLocks noChangeArrowheads="1"/>
          </p:cNvSpPr>
          <p:nvPr/>
        </p:nvSpPr>
        <p:spPr bwMode="auto">
          <a:xfrm>
            <a:off x="1285852" y="5715016"/>
            <a:ext cx="657229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Película terminada   </a:t>
            </a:r>
            <a:endParaRPr kumimoji="0" lang="es-ES"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0"/>
            <a:ext cx="8372476" cy="500066"/>
          </a:xfrm>
        </p:spPr>
        <p:txBody>
          <a:bodyPr>
            <a:normAutofit fontScale="90000"/>
          </a:bodyPr>
          <a:lstStyle/>
          <a:p>
            <a:r>
              <a:rPr lang="es-ES" sz="2800" dirty="0" smtClean="0">
                <a:solidFill>
                  <a:srgbClr val="FF0000"/>
                </a:solidFill>
                <a:latin typeface="Times New Roman" pitchFamily="18" charset="0"/>
                <a:cs typeface="Times New Roman" pitchFamily="18" charset="0"/>
              </a:rPr>
              <a:t/>
            </a:r>
            <a:br>
              <a:rPr lang="es-ES" sz="2800" dirty="0" smtClean="0">
                <a:solidFill>
                  <a:srgbClr val="FF0000"/>
                </a:solidFill>
                <a:latin typeface="Times New Roman" pitchFamily="18" charset="0"/>
                <a:cs typeface="Times New Roman" pitchFamily="18" charset="0"/>
              </a:rPr>
            </a:br>
            <a:r>
              <a:rPr lang="es-ES" sz="2700" dirty="0" smtClean="0">
                <a:solidFill>
                  <a:srgbClr val="FF0000"/>
                </a:solidFill>
                <a:latin typeface="Times New Roman" pitchFamily="18" charset="0"/>
                <a:cs typeface="Times New Roman" pitchFamily="18" charset="0"/>
              </a:rPr>
              <a:t>2.2 TÉCNICA DE DEPÓSITO POR ESPRAY PIROLISIS</a:t>
            </a:r>
            <a:br>
              <a:rPr lang="es-ES" sz="2700" dirty="0" smtClean="0">
                <a:solidFill>
                  <a:srgbClr val="FF0000"/>
                </a:solidFill>
                <a:latin typeface="Times New Roman" pitchFamily="18" charset="0"/>
                <a:cs typeface="Times New Roman" pitchFamily="18" charset="0"/>
              </a:rPr>
            </a:br>
            <a:r>
              <a:rPr lang="es-ES" sz="2700" dirty="0" smtClean="0">
                <a:solidFill>
                  <a:srgbClr val="FF0000"/>
                </a:solidFill>
                <a:latin typeface="Times New Roman" pitchFamily="18" charset="0"/>
                <a:cs typeface="Times New Roman" pitchFamily="18" charset="0"/>
              </a:rPr>
              <a:t>( rociado piro lítico)  </a:t>
            </a:r>
            <a:r>
              <a:rPr lang="es-ES" sz="2800" dirty="0" smtClean="0">
                <a:latin typeface="Times New Roman" pitchFamily="18" charset="0"/>
                <a:cs typeface="Times New Roman" pitchFamily="18" charset="0"/>
              </a:rPr>
              <a:t/>
            </a:r>
            <a:br>
              <a:rPr lang="es-ES" sz="2800" dirty="0" smtClean="0">
                <a:latin typeface="Times New Roman" pitchFamily="18" charset="0"/>
                <a:cs typeface="Times New Roman" pitchFamily="18" charset="0"/>
              </a:rPr>
            </a:br>
            <a:endParaRPr lang="es-ES" sz="2800" dirty="0">
              <a:latin typeface="Times New Roman" pitchFamily="18" charset="0"/>
              <a:cs typeface="Times New Roman" pitchFamily="18" charset="0"/>
            </a:endParaRPr>
          </a:p>
        </p:txBody>
      </p:sp>
      <p:pic>
        <p:nvPicPr>
          <p:cNvPr id="4" name="3 Marcador de contenido"/>
          <p:cNvPicPr>
            <a:picLocks noGrp="1"/>
          </p:cNvPicPr>
          <p:nvPr>
            <p:ph idx="1"/>
          </p:nvPr>
        </p:nvPicPr>
        <p:blipFill>
          <a:blip r:embed="rId2"/>
          <a:srcRect l="43216" t="21895" r="24215" b="52239"/>
          <a:stretch>
            <a:fillRect/>
          </a:stretch>
        </p:blipFill>
        <p:spPr bwMode="auto">
          <a:xfrm>
            <a:off x="214282" y="714356"/>
            <a:ext cx="4429156" cy="2857520"/>
          </a:xfrm>
          <a:prstGeom prst="rect">
            <a:avLst/>
          </a:prstGeom>
          <a:noFill/>
          <a:ln w="9525">
            <a:noFill/>
            <a:miter lim="800000"/>
            <a:headEnd/>
            <a:tailEnd/>
          </a:ln>
        </p:spPr>
      </p:pic>
      <p:sp>
        <p:nvSpPr>
          <p:cNvPr id="22529" name="Rectangle 1"/>
          <p:cNvSpPr>
            <a:spLocks noChangeArrowheads="1"/>
          </p:cNvSpPr>
          <p:nvPr/>
        </p:nvSpPr>
        <p:spPr bwMode="auto">
          <a:xfrm>
            <a:off x="0" y="3571876"/>
            <a:ext cx="9144000" cy="33547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El método consiste en el </a:t>
            </a:r>
            <a:r>
              <a:rPr kumimoji="0" lang="es-ES" sz="24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rociado de una solución  sobre un sustrato caliente</a:t>
            </a:r>
            <a:r>
              <a:rPr kumimoji="0" lang="es-E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la nube formada por la válvula atomizadora está formada por </a:t>
            </a:r>
            <a:r>
              <a:rPr kumimoji="0" lang="es-ES" sz="24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partículas del orden  de 1 </a:t>
            </a:r>
            <a:r>
              <a:rPr kumimoji="0" lang="es-ES" sz="2400" b="0" i="0" u="none" strike="noStrike" cap="none" normalizeH="0" baseline="0" dirty="0" err="1" smtClean="0">
                <a:ln>
                  <a:noFill/>
                </a:ln>
                <a:solidFill>
                  <a:srgbClr val="00B0F0"/>
                </a:solidFill>
                <a:effectLst/>
                <a:latin typeface="Times New Roman" pitchFamily="18" charset="0"/>
                <a:ea typeface="Times New Roman" pitchFamily="18" charset="0"/>
                <a:cs typeface="Times New Roman" pitchFamily="18" charset="0"/>
              </a:rPr>
              <a:t>nm</a:t>
            </a:r>
            <a:r>
              <a:rPr kumimoji="0" lang="es-ES" sz="24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a:t>
            </a:r>
            <a:r>
              <a:rPr kumimoji="0" lang="es-E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que cristaliza al llegar al sustrato caliente</a:t>
            </a:r>
          </a:p>
          <a:p>
            <a:pPr lvl="0" fontAlgn="base">
              <a:spcBef>
                <a:spcPct val="0"/>
              </a:spcBef>
              <a:spcAft>
                <a:spcPct val="0"/>
              </a:spcAft>
            </a:pPr>
            <a:r>
              <a:rPr lang="es-ES" sz="2400" dirty="0" smtClean="0">
                <a:solidFill>
                  <a:srgbClr val="00B0F0"/>
                </a:solidFill>
                <a:latin typeface="Times New Roman" pitchFamily="18" charset="0"/>
                <a:cs typeface="Times New Roman" pitchFamily="18" charset="0"/>
              </a:rPr>
              <a:t>La cristalización  </a:t>
            </a:r>
            <a:r>
              <a:rPr lang="es-ES" sz="2400" dirty="0" smtClean="0">
                <a:latin typeface="Times New Roman" pitchFamily="18" charset="0"/>
                <a:cs typeface="Times New Roman" pitchFamily="18" charset="0"/>
              </a:rPr>
              <a:t>depende de varios factores entre los que </a:t>
            </a:r>
            <a:r>
              <a:rPr lang="es-ES" sz="2400" dirty="0" smtClean="0">
                <a:solidFill>
                  <a:srgbClr val="00B0F0"/>
                </a:solidFill>
                <a:latin typeface="Times New Roman" pitchFamily="18" charset="0"/>
                <a:cs typeface="Times New Roman" pitchFamily="18" charset="0"/>
              </a:rPr>
              <a:t>destacan La Temperatura del sustrato (</a:t>
            </a:r>
            <a:r>
              <a:rPr lang="es-ES" sz="2400" dirty="0" err="1" smtClean="0">
                <a:solidFill>
                  <a:srgbClr val="00B0F0"/>
                </a:solidFill>
                <a:latin typeface="Times New Roman" pitchFamily="18" charset="0"/>
                <a:cs typeface="Times New Roman" pitchFamily="18" charset="0"/>
              </a:rPr>
              <a:t>T</a:t>
            </a:r>
            <a:r>
              <a:rPr lang="es-ES" sz="2400" baseline="-25000" dirty="0" err="1" smtClean="0">
                <a:solidFill>
                  <a:srgbClr val="00B0F0"/>
                </a:solidFill>
                <a:latin typeface="Times New Roman" pitchFamily="18" charset="0"/>
                <a:cs typeface="Times New Roman" pitchFamily="18" charset="0"/>
              </a:rPr>
              <a:t>s</a:t>
            </a:r>
            <a:r>
              <a:rPr lang="es-ES" sz="2400" dirty="0" smtClean="0">
                <a:solidFill>
                  <a:srgbClr val="00B0F0"/>
                </a:solidFill>
                <a:latin typeface="Times New Roman" pitchFamily="18" charset="0"/>
                <a:cs typeface="Times New Roman" pitchFamily="18" charset="0"/>
              </a:rPr>
              <a:t> ) , La velocidad del flujo del gas que produce la atomización de la solución (</a:t>
            </a:r>
            <a:r>
              <a:rPr lang="es-ES" sz="2400" dirty="0" err="1" smtClean="0">
                <a:solidFill>
                  <a:srgbClr val="00B0F0"/>
                </a:solidFill>
                <a:latin typeface="Times New Roman" pitchFamily="18" charset="0"/>
                <a:cs typeface="Times New Roman" pitchFamily="18" charset="0"/>
              </a:rPr>
              <a:t>f</a:t>
            </a:r>
            <a:r>
              <a:rPr lang="es-ES" sz="2400" baseline="-25000" dirty="0" err="1" smtClean="0">
                <a:solidFill>
                  <a:srgbClr val="00B0F0"/>
                </a:solidFill>
                <a:latin typeface="Times New Roman" pitchFamily="18" charset="0"/>
                <a:cs typeface="Times New Roman" pitchFamily="18" charset="0"/>
              </a:rPr>
              <a:t>s</a:t>
            </a:r>
            <a:r>
              <a:rPr lang="es-ES" sz="2400" baseline="-25000" dirty="0" smtClean="0">
                <a:solidFill>
                  <a:srgbClr val="00B0F0"/>
                </a:solidFill>
                <a:latin typeface="Times New Roman" pitchFamily="18" charset="0"/>
                <a:cs typeface="Times New Roman" pitchFamily="18" charset="0"/>
              </a:rPr>
              <a:t> </a:t>
            </a:r>
            <a:r>
              <a:rPr lang="es-ES" sz="2400" dirty="0" smtClean="0">
                <a:solidFill>
                  <a:srgbClr val="00B0F0"/>
                </a:solidFill>
                <a:latin typeface="Times New Roman" pitchFamily="18" charset="0"/>
                <a:cs typeface="Times New Roman" pitchFamily="18" charset="0"/>
              </a:rPr>
              <a:t>)  y del tipo de deposito</a:t>
            </a:r>
            <a:r>
              <a:rPr lang="es-ES" sz="2400" dirty="0" smtClean="0">
                <a:latin typeface="Times New Roman" pitchFamily="18" charset="0"/>
                <a:cs typeface="Times New Roman" pitchFamily="18" charset="0"/>
              </a:rPr>
              <a:t> . Todos los parámetros anteriores pueden ser controlados, y variados para mejorar las condiciones de crecimiento  de la película.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 name="6 Imagen" descr="104_4351.JPG"/>
          <p:cNvPicPr>
            <a:picLocks noChangeAspect="1"/>
          </p:cNvPicPr>
          <p:nvPr/>
        </p:nvPicPr>
        <p:blipFill>
          <a:blip r:embed="rId3" cstate="print"/>
          <a:srcRect/>
          <a:stretch>
            <a:fillRect/>
          </a:stretch>
        </p:blipFill>
        <p:spPr bwMode="auto">
          <a:xfrm>
            <a:off x="4829175" y="857232"/>
            <a:ext cx="3957667" cy="2838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42852"/>
            <a:ext cx="8786874" cy="357190"/>
          </a:xfrm>
        </p:spPr>
        <p:txBody>
          <a:bodyPr>
            <a:noAutofit/>
          </a:bodyPr>
          <a:lstStyle/>
          <a:p>
            <a:r>
              <a:rPr lang="es-ES" sz="2400" dirty="0" smtClean="0">
                <a:solidFill>
                  <a:srgbClr val="FF0000"/>
                </a:solidFill>
                <a:latin typeface="Times New Roman" pitchFamily="18" charset="0"/>
                <a:cs typeface="Times New Roman" pitchFamily="18" charset="0"/>
              </a:rPr>
              <a:t>COMPONENTES DEL EQUIPO UTILIZADO EN ESTA TÉCNICA </a:t>
            </a:r>
            <a:endParaRPr lang="es-ES" sz="2400" dirty="0">
              <a:solidFill>
                <a:srgbClr val="FF0000"/>
              </a:solidFill>
              <a:latin typeface="Times New Roman" pitchFamily="18" charset="0"/>
              <a:cs typeface="Times New Roman" pitchFamily="18" charset="0"/>
            </a:endParaRPr>
          </a:p>
        </p:txBody>
      </p:sp>
      <p:sp>
        <p:nvSpPr>
          <p:cNvPr id="5" name="4 CuadroTexto"/>
          <p:cNvSpPr txBox="1"/>
          <p:nvPr/>
        </p:nvSpPr>
        <p:spPr>
          <a:xfrm>
            <a:off x="285720" y="500042"/>
            <a:ext cx="5000660" cy="5940088"/>
          </a:xfrm>
          <a:prstGeom prst="rect">
            <a:avLst/>
          </a:prstGeom>
          <a:noFill/>
        </p:spPr>
        <p:txBody>
          <a:bodyPr wrap="square" rtlCol="0">
            <a:spAutoFit/>
          </a:bodyPr>
          <a:lstStyle/>
          <a:p>
            <a:r>
              <a:rPr lang="es-ES" sz="2000" dirty="0" smtClean="0"/>
              <a:t>Un compresor de aire  o tanque de aire comprimido que provee el gas de transporte</a:t>
            </a:r>
          </a:p>
          <a:p>
            <a:r>
              <a:rPr lang="es-ES" sz="2000" dirty="0" smtClean="0"/>
              <a:t>Medidores de flujo </a:t>
            </a:r>
          </a:p>
          <a:p>
            <a:r>
              <a:rPr lang="es-ES" sz="2000" dirty="0" smtClean="0"/>
              <a:t>Recipientes  contenedores de las soluciones </a:t>
            </a:r>
          </a:p>
          <a:p>
            <a:r>
              <a:rPr lang="es-ES" sz="2000" dirty="0" smtClean="0"/>
              <a:t>Una boquilla de vidrio que dirige el aerosol a la superficie del sustrato </a:t>
            </a:r>
          </a:p>
          <a:p>
            <a:r>
              <a:rPr lang="es-ES" sz="2000" dirty="0" smtClean="0"/>
              <a:t>Sustratos sobre los cuales  se realizara la deposición</a:t>
            </a:r>
          </a:p>
          <a:p>
            <a:r>
              <a:rPr lang="es-ES" sz="2000" dirty="0" smtClean="0"/>
              <a:t>Un crisol que contiene estaño fundido  que sirve para elevar la temperatura de los sustratos.</a:t>
            </a:r>
          </a:p>
          <a:p>
            <a:r>
              <a:rPr lang="es-ES" sz="2000" dirty="0" smtClean="0"/>
              <a:t>Un controlador de temperatura para mantener la temperatura deseada en el sustrato</a:t>
            </a:r>
          </a:p>
          <a:p>
            <a:r>
              <a:rPr lang="es-ES" sz="2000" dirty="0" smtClean="0"/>
              <a:t>Un termopar que mide constantemente la temperatura  del baño de estaño , es el dispositivo de retroalimentación  de temperatura </a:t>
            </a:r>
          </a:p>
          <a:p>
            <a:r>
              <a:rPr lang="es-ES" sz="2000" dirty="0" smtClean="0"/>
              <a:t>Un sistema de extracción de gases </a:t>
            </a:r>
          </a:p>
        </p:txBody>
      </p:sp>
      <p:pic>
        <p:nvPicPr>
          <p:cNvPr id="7" name="6 Imagen"/>
          <p:cNvPicPr/>
          <p:nvPr/>
        </p:nvPicPr>
        <p:blipFill>
          <a:blip r:embed="rId2"/>
          <a:srcRect l="19869" t="20695" r="26280" b="24207"/>
          <a:stretch>
            <a:fillRect/>
          </a:stretch>
        </p:blipFill>
        <p:spPr bwMode="auto">
          <a:xfrm>
            <a:off x="5072066" y="1357298"/>
            <a:ext cx="4071934" cy="3714776"/>
          </a:xfrm>
          <a:prstGeom prst="rect">
            <a:avLst/>
          </a:prstGeom>
          <a:noFill/>
          <a:ln w="9525">
            <a:noFill/>
            <a:miter lim="800000"/>
            <a:headEnd/>
            <a:tailEnd/>
          </a:ln>
        </p:spPr>
      </p:pic>
      <p:sp>
        <p:nvSpPr>
          <p:cNvPr id="23553" name="Rectangle 1"/>
          <p:cNvSpPr>
            <a:spLocks noChangeArrowheads="1"/>
          </p:cNvSpPr>
          <p:nvPr/>
        </p:nvSpPr>
        <p:spPr bwMode="auto">
          <a:xfrm>
            <a:off x="5357818" y="5286388"/>
            <a:ext cx="3786182"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s-E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TOMADO  DE LA   TESIS DE  </a:t>
            </a:r>
            <a:r>
              <a:rPr lang="es-ES" sz="1400" dirty="0" smtClean="0"/>
              <a:t>DISEÑO Y CONSTRUCCION DE UN ROBOT  CON DOS GRADOS DE LIBERTAD PARA EL PROCESO DE SPRAY PIROLISIS Y SINTESIS DE PELICULAS DELGADAS”</a:t>
            </a:r>
            <a:r>
              <a:rPr kumimoji="0" lang="es-E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J . DOMINGUEZ D. 2007 MEXICO DISTRITO FEDERAL </a:t>
            </a:r>
            <a:endParaRPr kumimoji="0" lang="es-ES" sz="1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714356"/>
            <a:ext cx="5857884" cy="56630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TECNICA DE DEPÓSITO POR  SPÍNG COATING.</a:t>
            </a:r>
            <a:endParaRPr kumimoji="0" lang="es-ES" b="0" i="0" u="none" strike="noStrike" cap="none" normalizeH="0" baseline="0" dirty="0" smtClean="0">
              <a:ln>
                <a:noFill/>
              </a:ln>
              <a:solidFill>
                <a:srgbClr val="00B0F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Las técnicas de deposición en fase líquida por lo general se hacen mediante la </a:t>
            </a:r>
            <a:r>
              <a:rPr kumimoji="0" lang="es-ES" sz="24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disolución del material a deposita</a:t>
            </a:r>
            <a:r>
              <a:rPr kumimoji="0" lang="es-E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 en un disolvente adecuado, luego la deposición en la superficie del</a:t>
            </a:r>
            <a:r>
              <a:rPr lang="es-ES" sz="2400" dirty="0" smtClean="0">
                <a:latin typeface="Times New Roman" pitchFamily="18" charset="0"/>
                <a:ea typeface="Times New Roman" pitchFamily="18" charset="0"/>
                <a:cs typeface="Times New Roman" pitchFamily="18" charset="0"/>
              </a:rPr>
              <a:t> </a:t>
            </a:r>
            <a:r>
              <a:rPr kumimoji="0" lang="es-E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Sustrato y la evaporación controlada del solvente y / o tratamiento térmico.</a:t>
            </a:r>
            <a:endParaRPr kumimoji="0" lang="es-E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deposición líquida tiene muchas ventajas sobre otras vías de deposición como:</a:t>
            </a:r>
            <a:endParaRPr kumimoji="0" lang="es-E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es-ES" sz="20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Cantidad de elementos o semiconductores disponibles</a:t>
            </a:r>
            <a:endParaRPr kumimoji="0" lang="es-ES" sz="2000" b="0" i="0" u="none" strike="noStrike" cap="none" normalizeH="0" baseline="0" dirty="0" smtClean="0">
              <a:ln>
                <a:noFill/>
              </a:ln>
              <a:solidFill>
                <a:srgbClr val="00B0F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a:t>
            </a:r>
            <a:r>
              <a:rPr kumimoji="0" lang="es-ES" sz="20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Las estructuras complejas (o partículas) se puede obtener en la solución y se depositan sobre  el sustrato.</a:t>
            </a:r>
            <a:endParaRPr kumimoji="0" lang="es-ES" sz="2000" b="0" i="0" u="none" strike="noStrike" cap="none" normalizeH="0" baseline="0" dirty="0" smtClean="0">
              <a:ln>
                <a:noFill/>
              </a:ln>
              <a:solidFill>
                <a:srgbClr val="00B0F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a:t>
            </a:r>
            <a:r>
              <a:rPr kumimoji="0" lang="es-ES" sz="20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Los equipos necesarios para el depósito son más simples y más baratos que los  que son similares a la deposición de gas</a:t>
            </a:r>
            <a:r>
              <a:rPr kumimoji="0" lang="es-E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(como en un proceso CVD)</a:t>
            </a:r>
            <a:endParaRPr kumimoji="0" lang="es-E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026" name="Picture 2" descr="D:\Mis vídeos\Mis imágenes\dip coating.jpg"/>
          <p:cNvPicPr>
            <a:picLocks noChangeAspect="1" noChangeArrowheads="1"/>
          </p:cNvPicPr>
          <p:nvPr/>
        </p:nvPicPr>
        <p:blipFill>
          <a:blip r:embed="rId2"/>
          <a:srcRect r="44681"/>
          <a:stretch>
            <a:fillRect/>
          </a:stretch>
        </p:blipFill>
        <p:spPr bwMode="auto">
          <a:xfrm>
            <a:off x="5786446" y="0"/>
            <a:ext cx="3357554" cy="2836019"/>
          </a:xfrm>
          <a:prstGeom prst="rect">
            <a:avLst/>
          </a:prstGeom>
          <a:noFill/>
        </p:spPr>
      </p:pic>
      <p:sp>
        <p:nvSpPr>
          <p:cNvPr id="4" name="3 Rectángulo"/>
          <p:cNvSpPr/>
          <p:nvPr/>
        </p:nvSpPr>
        <p:spPr>
          <a:xfrm>
            <a:off x="0" y="0"/>
            <a:ext cx="5715008" cy="646331"/>
          </a:xfrm>
          <a:prstGeom prst="rect">
            <a:avLst/>
          </a:prstGeom>
        </p:spPr>
        <p:txBody>
          <a:bodyPr wrap="square">
            <a:spAutoFit/>
          </a:bodyPr>
          <a:lstStyle/>
          <a:p>
            <a:pPr lvl="0" fontAlgn="base">
              <a:spcBef>
                <a:spcPct val="0"/>
              </a:spcBef>
              <a:spcAft>
                <a:spcPct val="0"/>
              </a:spcAft>
            </a:pPr>
            <a:r>
              <a:rPr lang="es-ES" dirty="0" smtClean="0">
                <a:solidFill>
                  <a:srgbClr val="FF0000"/>
                </a:solidFill>
                <a:latin typeface="Times New Roman" pitchFamily="18" charset="0"/>
                <a:ea typeface="Times New Roman" pitchFamily="18" charset="0"/>
                <a:cs typeface="Times New Roman" pitchFamily="18" charset="0"/>
              </a:rPr>
              <a:t>TÉCNICAS DE DEPOSITO POR MEDIOS QUIMICOS </a:t>
            </a:r>
            <a:endParaRPr lang="es-ES" dirty="0" smtClean="0">
              <a:solidFill>
                <a:srgbClr val="FF0000"/>
              </a:solidFill>
              <a:latin typeface="Times New Roman" pitchFamily="18" charset="0"/>
              <a:cs typeface="Times New Roman" pitchFamily="18" charset="0"/>
            </a:endParaRPr>
          </a:p>
          <a:p>
            <a:pPr lvl="0" eaLnBrk="0" fontAlgn="base" hangingPunct="0">
              <a:spcBef>
                <a:spcPct val="0"/>
              </a:spcBef>
              <a:spcAft>
                <a:spcPct val="0"/>
              </a:spcAft>
            </a:pPr>
            <a:r>
              <a:rPr lang="es-ES" dirty="0" smtClean="0">
                <a:solidFill>
                  <a:srgbClr val="FF0000"/>
                </a:solidFill>
                <a:latin typeface="Times New Roman" pitchFamily="18" charset="0"/>
                <a:ea typeface="Times New Roman" pitchFamily="18" charset="0"/>
                <a:cs typeface="Times New Roman" pitchFamily="18" charset="0"/>
              </a:rPr>
              <a:t>LIQUIDOS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582726"/>
          </a:xfrm>
        </p:spPr>
        <p:txBody>
          <a:bodyPr>
            <a:normAutofit fontScale="90000"/>
          </a:bodyPr>
          <a:lstStyle/>
          <a:p>
            <a:pPr algn="l"/>
            <a:r>
              <a:rPr lang="es-ES" sz="2700" b="1" dirty="0" smtClean="0"/>
              <a:t/>
            </a:r>
            <a:br>
              <a:rPr lang="es-ES" sz="2700" b="1" dirty="0" smtClean="0"/>
            </a:br>
            <a:r>
              <a:rPr lang="es-ES" sz="2700" b="1" dirty="0" smtClean="0">
                <a:solidFill>
                  <a:srgbClr val="FF0000"/>
                </a:solidFill>
              </a:rPr>
              <a:t>TECNICA DE DIP-COATING</a:t>
            </a:r>
            <a:r>
              <a:rPr lang="es-ES" sz="2700" dirty="0" smtClean="0"/>
              <a:t>: </a:t>
            </a:r>
            <a:br>
              <a:rPr lang="es-ES" sz="2700" dirty="0" smtClean="0"/>
            </a:br>
            <a:r>
              <a:rPr lang="es-ES" sz="2700" dirty="0" smtClean="0">
                <a:latin typeface="Times New Roman" pitchFamily="18" charset="0"/>
                <a:cs typeface="Times New Roman" pitchFamily="18" charset="0"/>
              </a:rPr>
              <a:t>Es un proceso con una precisión controlada de inmersión y extracción de cualquier sustrato en un depósito de líquido (solvente) con el fin de depositar una capa de material.</a:t>
            </a:r>
            <a:r>
              <a:rPr lang="es-ES" dirty="0" smtClean="0"/>
              <a:t/>
            </a:r>
            <a:br>
              <a:rPr lang="es-ES" dirty="0" smtClean="0"/>
            </a:br>
            <a:endParaRPr lang="es-ES" dirty="0"/>
          </a:p>
        </p:txBody>
      </p:sp>
      <p:sp>
        <p:nvSpPr>
          <p:cNvPr id="3" name="2 Marcador de contenido"/>
          <p:cNvSpPr>
            <a:spLocks noGrp="1"/>
          </p:cNvSpPr>
          <p:nvPr>
            <p:ph idx="1"/>
          </p:nvPr>
        </p:nvSpPr>
        <p:spPr>
          <a:xfrm>
            <a:off x="357158" y="1785927"/>
            <a:ext cx="8429684" cy="3643337"/>
          </a:xfrm>
        </p:spPr>
        <p:txBody>
          <a:bodyPr>
            <a:normAutofit/>
          </a:bodyPr>
          <a:lstStyle/>
          <a:p>
            <a:pPr>
              <a:buNone/>
            </a:pPr>
            <a:r>
              <a:rPr lang="es-ES" sz="2800" dirty="0" smtClean="0">
                <a:solidFill>
                  <a:srgbClr val="FF0000"/>
                </a:solidFill>
              </a:rPr>
              <a:t>     Etapas del proceso </a:t>
            </a:r>
            <a:r>
              <a:rPr lang="es-ES" sz="2800" dirty="0" err="1" smtClean="0">
                <a:solidFill>
                  <a:srgbClr val="FF0000"/>
                </a:solidFill>
              </a:rPr>
              <a:t>Dip</a:t>
            </a:r>
            <a:r>
              <a:rPr lang="es-ES" sz="2800" dirty="0" smtClean="0">
                <a:solidFill>
                  <a:srgbClr val="FF0000"/>
                </a:solidFill>
              </a:rPr>
              <a:t> </a:t>
            </a:r>
            <a:r>
              <a:rPr lang="es-ES" sz="2800" dirty="0" err="1" smtClean="0">
                <a:solidFill>
                  <a:srgbClr val="FF0000"/>
                </a:solidFill>
              </a:rPr>
              <a:t>Coating</a:t>
            </a:r>
            <a:r>
              <a:rPr lang="es-ES" dirty="0" smtClean="0">
                <a:solidFill>
                  <a:srgbClr val="FF0000"/>
                </a:solidFill>
              </a:rPr>
              <a:t>:</a:t>
            </a:r>
          </a:p>
          <a:p>
            <a:r>
              <a:rPr lang="es-ES" sz="2600" dirty="0" smtClean="0"/>
              <a:t> </a:t>
            </a:r>
            <a:r>
              <a:rPr lang="es-ES" sz="2400" dirty="0" smtClean="0">
                <a:latin typeface="Times New Roman" pitchFamily="18" charset="0"/>
                <a:cs typeface="Times New Roman" pitchFamily="18" charset="0"/>
              </a:rPr>
              <a:t>Se sumerge el sustrato.</a:t>
            </a:r>
          </a:p>
          <a:p>
            <a:r>
              <a:rPr lang="es-ES" sz="2400" dirty="0" smtClean="0">
                <a:latin typeface="Times New Roman" pitchFamily="18" charset="0"/>
                <a:cs typeface="Times New Roman" pitchFamily="18" charset="0"/>
              </a:rPr>
              <a:t> Colocamos  la muestra en posición vertical.</a:t>
            </a:r>
          </a:p>
          <a:p>
            <a:r>
              <a:rPr lang="es-ES" sz="2400" dirty="0" smtClean="0">
                <a:latin typeface="Times New Roman" pitchFamily="18" charset="0"/>
                <a:cs typeface="Times New Roman" pitchFamily="18" charset="0"/>
              </a:rPr>
              <a:t> Levantando la muestra con una velocidad opcional.</a:t>
            </a:r>
          </a:p>
          <a:p>
            <a:r>
              <a:rPr lang="es-ES" sz="2400" dirty="0" smtClean="0">
                <a:latin typeface="Times New Roman" pitchFamily="18" charset="0"/>
                <a:cs typeface="Times New Roman" pitchFamily="18" charset="0"/>
              </a:rPr>
              <a:t> Controlamos el espesor de la película por velocidad y la viscosidad</a:t>
            </a:r>
          </a:p>
          <a:p>
            <a:r>
              <a:rPr lang="es-ES" sz="2400" dirty="0" smtClean="0">
                <a:latin typeface="Times New Roman" pitchFamily="18" charset="0"/>
                <a:cs typeface="Times New Roman" pitchFamily="18" charset="0"/>
              </a:rPr>
              <a:t>Muchos productos químicos y proyectos de investigación de los nano materiales  hacen uso de esta técnica</a:t>
            </a:r>
            <a:endParaRPr lang="es-ES" sz="2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428596" y="214290"/>
            <a:ext cx="8358246"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s-E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FACTORES QUE CONTRIBUYEN </a:t>
            </a:r>
            <a:r>
              <a:rPr kumimoji="0" lang="es-ES" sz="2400" b="0" i="0"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EN </a:t>
            </a:r>
            <a:r>
              <a:rPr kumimoji="0" lang="es-E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EL ESTADO FINAL </a:t>
            </a:r>
            <a:r>
              <a:rPr kumimoji="0" lang="es-ES" sz="2400" b="0" i="0"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s-E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DE PELÍCULA DELGADA </a:t>
            </a:r>
            <a:r>
              <a:rPr kumimoji="0" lang="es-E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s-E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s-E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superficie del sustrato inicial</a:t>
            </a:r>
            <a:endParaRPr kumimoji="0" lang="es-E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Tiempo de inmersión</a:t>
            </a:r>
            <a:endParaRPr kumimoji="0" lang="es-E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La velocidad de retiro</a:t>
            </a:r>
            <a:endParaRPr kumimoji="0" lang="es-E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El número de ciclos de inmersión</a:t>
            </a:r>
            <a:endParaRPr kumimoji="0" lang="es-E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Composición de la solución</a:t>
            </a:r>
            <a:endParaRPr kumimoji="0" lang="es-E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La concentración y la temperatura</a:t>
            </a:r>
            <a:endParaRPr kumimoji="0" lang="es-E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El número de soluciones en cada secuencia de inmersión</a:t>
            </a:r>
            <a:endParaRPr kumimoji="0" lang="es-E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humedad ambiente</a:t>
            </a:r>
          </a:p>
          <a:p>
            <a:pPr marL="0" marR="0" lvl="0" indent="0" algn="l" defTabSz="914400" rtl="0" eaLnBrk="0" fontAlgn="base" latinLnBrk="0" hangingPunct="0">
              <a:lnSpc>
                <a:spcPct val="100000"/>
              </a:lnSpc>
              <a:spcBef>
                <a:spcPct val="0"/>
              </a:spcBef>
              <a:spcAft>
                <a:spcPct val="0"/>
              </a:spcAft>
              <a:buClrTx/>
              <a:buSzTx/>
              <a:buFontTx/>
              <a:buChar char="-"/>
              <a:tabLst/>
            </a:pPr>
            <a:r>
              <a:rPr lang="es-ES" sz="2400" dirty="0" smtClean="0">
                <a:solidFill>
                  <a:srgbClr val="FF0000"/>
                </a:solidFill>
                <a:latin typeface="Times New Roman" pitchFamily="18" charset="0"/>
                <a:ea typeface="Times New Roman" pitchFamily="18" charset="0"/>
                <a:cs typeface="Times New Roman" pitchFamily="18" charset="0"/>
              </a:rPr>
              <a:t>Ventajas </a:t>
            </a:r>
          </a:p>
          <a:p>
            <a:pPr marL="0" marR="0" lvl="0" indent="0" algn="l" defTabSz="914400" rtl="0" eaLnBrk="0" fontAlgn="base" latinLnBrk="0" hangingPunct="0">
              <a:lnSpc>
                <a:spcPct val="100000"/>
              </a:lnSpc>
              <a:spcBef>
                <a:spcPct val="0"/>
              </a:spcBef>
              <a:spcAft>
                <a:spcPct val="0"/>
              </a:spcAft>
              <a:buClrTx/>
              <a:buSzTx/>
              <a:tabLst/>
            </a:pPr>
            <a:r>
              <a:rPr lang="es-ES" sz="2400" dirty="0" smtClean="0">
                <a:latin typeface="Times New Roman" pitchFamily="18" charset="0"/>
                <a:ea typeface="Times New Roman" pitchFamily="18" charset="0"/>
                <a:cs typeface="Times New Roman" pitchFamily="18" charset="0"/>
              </a:rPr>
              <a:t>películas </a:t>
            </a:r>
            <a:r>
              <a:rPr kumimoji="0" lang="es-E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muy uniformes, de alta calidad y formas complejas.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Existe una gran variedad </a:t>
            </a:r>
            <a:r>
              <a:rPr kumimoji="0" lang="es-ES" sz="24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de equipos de </a:t>
            </a:r>
            <a:r>
              <a:rPr kumimoji="0" lang="es-ES" sz="2400" b="0" i="0" u="none" strike="noStrike" cap="none" normalizeH="0" baseline="0" dirty="0" err="1" smtClean="0">
                <a:ln>
                  <a:noFill/>
                </a:ln>
                <a:solidFill>
                  <a:srgbClr val="00B0F0"/>
                </a:solidFill>
                <a:effectLst/>
                <a:latin typeface="Times New Roman" pitchFamily="18" charset="0"/>
                <a:ea typeface="Times New Roman" pitchFamily="18" charset="0"/>
                <a:cs typeface="Times New Roman" pitchFamily="18" charset="0"/>
              </a:rPr>
              <a:t>Dip-Coating</a:t>
            </a:r>
            <a:r>
              <a:rPr kumimoji="0" lang="es-ES" sz="24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de acuerdo a :longitudes de recorrido vertical,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inmersión, velocidades y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tipos de sustrato inicial (grandes o pequeños)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para ampliar la escala de producción</a:t>
            </a:r>
            <a:r>
              <a:rPr kumimoji="0" lang="es-ES" sz="24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571744"/>
            <a:ext cx="8229600" cy="4143404"/>
          </a:xfrm>
        </p:spPr>
        <p:txBody>
          <a:bodyPr>
            <a:normAutofit fontScale="62500" lnSpcReduction="20000"/>
          </a:bodyPr>
          <a:lstStyle/>
          <a:p>
            <a:r>
              <a:rPr lang="es-ES" sz="3800" dirty="0" smtClean="0">
                <a:solidFill>
                  <a:srgbClr val="FF0000"/>
                </a:solidFill>
                <a:latin typeface="Times New Roman" pitchFamily="18" charset="0"/>
                <a:cs typeface="Times New Roman" pitchFamily="18" charset="0"/>
              </a:rPr>
              <a:t>El proceso sol-gel </a:t>
            </a:r>
            <a:r>
              <a:rPr lang="es-ES" dirty="0" smtClean="0">
                <a:latin typeface="Times New Roman" pitchFamily="18" charset="0"/>
                <a:cs typeface="Times New Roman" pitchFamily="18" charset="0"/>
              </a:rPr>
              <a:t>permite la fabricación de materiales amorfos y poli cristalinos con características especiales en su composición y propiedades. </a:t>
            </a:r>
            <a:r>
              <a:rPr lang="es-ES" dirty="0" smtClean="0">
                <a:solidFill>
                  <a:schemeClr val="tx2">
                    <a:lumMod val="60000"/>
                    <a:lumOff val="40000"/>
                  </a:schemeClr>
                </a:solidFill>
                <a:latin typeface="Times New Roman" pitchFamily="18" charset="0"/>
                <a:cs typeface="Times New Roman" pitchFamily="18" charset="0"/>
              </a:rPr>
              <a:t>Su utilidad radica en que necesita menor temperatura en comparación con los métodos tradicionales de fabricación de vidrios por fusión</a:t>
            </a:r>
            <a:r>
              <a:rPr lang="es-ES" dirty="0" smtClean="0">
                <a:latin typeface="Times New Roman" pitchFamily="18" charset="0"/>
                <a:cs typeface="Times New Roman" pitchFamily="18" charset="0"/>
              </a:rPr>
              <a:t>. </a:t>
            </a:r>
          </a:p>
          <a:p>
            <a:r>
              <a:rPr lang="es-ES" dirty="0" smtClean="0">
                <a:latin typeface="Times New Roman" pitchFamily="18" charset="0"/>
                <a:cs typeface="Times New Roman" pitchFamily="18" charset="0"/>
              </a:rPr>
              <a:t>El sol-gel es una ruta química que inicia con la síntesis de una suspensión coloidal de </a:t>
            </a:r>
            <a:r>
              <a:rPr lang="es-ES" dirty="0" smtClean="0">
                <a:solidFill>
                  <a:schemeClr val="tx2">
                    <a:lumMod val="60000"/>
                    <a:lumOff val="40000"/>
                  </a:schemeClr>
                </a:solidFill>
                <a:latin typeface="Times New Roman" pitchFamily="18" charset="0"/>
                <a:cs typeface="Times New Roman" pitchFamily="18" charset="0"/>
              </a:rPr>
              <a:t>partículas sólidas o cúmulos en un líquido </a:t>
            </a:r>
            <a:r>
              <a:rPr lang="es-ES" dirty="0" smtClean="0">
                <a:latin typeface="Times New Roman" pitchFamily="18" charset="0"/>
                <a:cs typeface="Times New Roman" pitchFamily="18" charset="0"/>
              </a:rPr>
              <a:t>(sol) y la hidrólisis y condensación de éste sol para formar un material sólido lleno de solvente (gel). El solvente se le extrae al gel simplemente dejándolo reposar a temperatura ambiente durante un periodo de tiempo llamado envejecimiento, en el cual el gel se </a:t>
            </a:r>
            <a:r>
              <a:rPr lang="es-ES" dirty="0" smtClean="0">
                <a:solidFill>
                  <a:srgbClr val="00B0F0"/>
                </a:solidFill>
                <a:latin typeface="Times New Roman" pitchFamily="18" charset="0"/>
                <a:cs typeface="Times New Roman" pitchFamily="18" charset="0"/>
              </a:rPr>
              <a:t>encogerá expulsando el solvente y agua residual</a:t>
            </a:r>
            <a:r>
              <a:rPr lang="es-ES" dirty="0" smtClean="0">
                <a:latin typeface="Times New Roman" pitchFamily="18" charset="0"/>
                <a:cs typeface="Times New Roman" pitchFamily="18" charset="0"/>
              </a:rPr>
              <a:t>. Al término del tiempo de envejecimiento, por lo general aún se tienen solventes y agua en el material, además de que el tamaño del poro es considerable. Para solucionar esto, el material se somete a un tratamiento térmico, al final del cual obtendremos nuestro material en forma de monolito o de película delgada.  El proceso sol-gel se esquematiza en la figura   </a:t>
            </a:r>
          </a:p>
        </p:txBody>
      </p:sp>
      <p:pic>
        <p:nvPicPr>
          <p:cNvPr id="1026" name="Picture 2" descr="D:\Mis vídeos\Mis imágenes\sol-gel-1.jpg"/>
          <p:cNvPicPr>
            <a:picLocks noChangeAspect="1" noChangeArrowheads="1"/>
          </p:cNvPicPr>
          <p:nvPr/>
        </p:nvPicPr>
        <p:blipFill>
          <a:blip r:embed="rId2"/>
          <a:srcRect/>
          <a:stretch>
            <a:fillRect/>
          </a:stretch>
        </p:blipFill>
        <p:spPr bwMode="auto">
          <a:xfrm>
            <a:off x="785786" y="285728"/>
            <a:ext cx="4572032" cy="2286016"/>
          </a:xfrm>
          <a:prstGeom prst="rect">
            <a:avLst/>
          </a:prstGeom>
          <a:noFill/>
        </p:spPr>
      </p:pic>
      <p:sp>
        <p:nvSpPr>
          <p:cNvPr id="5" name="4 Rectángulo"/>
          <p:cNvSpPr/>
          <p:nvPr/>
        </p:nvSpPr>
        <p:spPr>
          <a:xfrm>
            <a:off x="5357818" y="928670"/>
            <a:ext cx="3571900" cy="1015663"/>
          </a:xfrm>
          <a:prstGeom prst="rect">
            <a:avLst/>
          </a:prstGeom>
        </p:spPr>
        <p:txBody>
          <a:bodyPr wrap="square">
            <a:spAutoFit/>
          </a:bodyPr>
          <a:lstStyle/>
          <a:p>
            <a:r>
              <a:rPr lang="es-ES" sz="2000" dirty="0" smtClean="0">
                <a:solidFill>
                  <a:srgbClr val="0070C0"/>
                </a:solidFill>
                <a:latin typeface="Times New Roman" pitchFamily="18" charset="0"/>
                <a:cs typeface="Times New Roman" pitchFamily="18" charset="0"/>
              </a:rPr>
              <a:t>PROCESO SOL-GEL SE ESQUEMATIZADO EN LA FIGURA </a:t>
            </a:r>
            <a:r>
              <a:rPr lang="es-ES" dirty="0" smtClean="0">
                <a:latin typeface="Times New Roman" pitchFamily="18" charset="0"/>
                <a:cs typeface="Times New Roman" pitchFamily="18" charset="0"/>
              </a:rPr>
              <a:t>  </a:t>
            </a:r>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14290"/>
            <a:ext cx="6858048" cy="428628"/>
          </a:xfrm>
        </p:spPr>
        <p:txBody>
          <a:bodyPr>
            <a:normAutofit fontScale="90000"/>
          </a:bodyPr>
          <a:lstStyle/>
          <a:p>
            <a:r>
              <a:rPr lang="es-ES" dirty="0" smtClean="0">
                <a:solidFill>
                  <a:srgbClr val="FF0000"/>
                </a:solidFill>
              </a:rPr>
              <a:t>Aplicaciones </a:t>
            </a:r>
            <a:endParaRPr lang="es-ES" dirty="0">
              <a:solidFill>
                <a:srgbClr val="FF0000"/>
              </a:solidFill>
            </a:endParaRPr>
          </a:p>
        </p:txBody>
      </p:sp>
      <p:sp>
        <p:nvSpPr>
          <p:cNvPr id="6" name="5 CuadroTexto"/>
          <p:cNvSpPr txBox="1"/>
          <p:nvPr/>
        </p:nvSpPr>
        <p:spPr>
          <a:xfrm>
            <a:off x="214282" y="571480"/>
            <a:ext cx="8072494" cy="1938992"/>
          </a:xfrm>
          <a:prstGeom prst="rect">
            <a:avLst/>
          </a:prstGeom>
          <a:noFill/>
        </p:spPr>
        <p:txBody>
          <a:bodyPr wrap="square" rtlCol="0">
            <a:spAutoFit/>
          </a:bodyPr>
          <a:lstStyle/>
          <a:p>
            <a:r>
              <a:rPr lang="es-ES" sz="2400" dirty="0" smtClean="0">
                <a:solidFill>
                  <a:schemeClr val="accent1">
                    <a:lumMod val="75000"/>
                  </a:schemeClr>
                </a:solidFill>
                <a:latin typeface="Times New Roman" pitchFamily="18" charset="0"/>
                <a:cs typeface="Times New Roman" pitchFamily="18" charset="0"/>
              </a:rPr>
              <a:t>En Electrónica y optoelectrónica</a:t>
            </a:r>
          </a:p>
          <a:p>
            <a:r>
              <a:rPr lang="es-ES" sz="2400" dirty="0" smtClean="0">
                <a:solidFill>
                  <a:schemeClr val="accent1">
                    <a:lumMod val="75000"/>
                  </a:schemeClr>
                </a:solidFill>
                <a:latin typeface="Times New Roman" pitchFamily="18" charset="0"/>
                <a:cs typeface="Times New Roman" pitchFamily="18" charset="0"/>
              </a:rPr>
              <a:t>En la producción de energías limpias</a:t>
            </a:r>
          </a:p>
          <a:p>
            <a:r>
              <a:rPr lang="es-ES" sz="2400" dirty="0" smtClean="0">
                <a:solidFill>
                  <a:schemeClr val="accent1">
                    <a:lumMod val="75000"/>
                  </a:schemeClr>
                </a:solidFill>
                <a:latin typeface="Times New Roman" pitchFamily="18" charset="0"/>
                <a:cs typeface="Times New Roman" pitchFamily="18" charset="0"/>
              </a:rPr>
              <a:t>En Biología molecular </a:t>
            </a:r>
          </a:p>
          <a:p>
            <a:r>
              <a:rPr lang="es-ES" sz="2400" dirty="0" smtClean="0">
                <a:solidFill>
                  <a:schemeClr val="accent1">
                    <a:lumMod val="75000"/>
                  </a:schemeClr>
                </a:solidFill>
                <a:latin typeface="Times New Roman" pitchFamily="18" charset="0"/>
                <a:cs typeface="Times New Roman" pitchFamily="18" charset="0"/>
              </a:rPr>
              <a:t>En salud publica </a:t>
            </a:r>
          </a:p>
          <a:p>
            <a:r>
              <a:rPr lang="es-ES" sz="2400" dirty="0" smtClean="0">
                <a:solidFill>
                  <a:schemeClr val="accent1">
                    <a:lumMod val="75000"/>
                  </a:schemeClr>
                </a:solidFill>
                <a:latin typeface="Times New Roman" pitchFamily="18" charset="0"/>
                <a:cs typeface="Times New Roman" pitchFamily="18" charset="0"/>
              </a:rPr>
              <a:t>En la industria  cosmética, aeroespacial ,cerámicos, </a:t>
            </a:r>
            <a:r>
              <a:rPr lang="es-ES" sz="2400" dirty="0" err="1" smtClean="0">
                <a:solidFill>
                  <a:schemeClr val="accent1">
                    <a:lumMod val="75000"/>
                  </a:schemeClr>
                </a:solidFill>
                <a:latin typeface="Times New Roman" pitchFamily="18" charset="0"/>
                <a:cs typeface="Times New Roman" pitchFamily="18" charset="0"/>
              </a:rPr>
              <a:t>etc</a:t>
            </a:r>
            <a:endParaRPr lang="es-ES" sz="2400" dirty="0" smtClean="0">
              <a:solidFill>
                <a:schemeClr val="accent1">
                  <a:lumMod val="75000"/>
                </a:schemeClr>
              </a:solidFill>
              <a:latin typeface="Times New Roman" pitchFamily="18" charset="0"/>
              <a:cs typeface="Times New Roman" pitchFamily="18" charset="0"/>
            </a:endParaRPr>
          </a:p>
        </p:txBody>
      </p:sp>
      <p:pic>
        <p:nvPicPr>
          <p:cNvPr id="1026" name="Picture 2" descr="D:\DOCUMENTOS TIRAVANTTI\fotos hall\DSC03787.JPG"/>
          <p:cNvPicPr>
            <a:picLocks noChangeAspect="1" noChangeArrowheads="1"/>
          </p:cNvPicPr>
          <p:nvPr/>
        </p:nvPicPr>
        <p:blipFill>
          <a:blip r:embed="rId2" cstate="print"/>
          <a:srcRect/>
          <a:stretch>
            <a:fillRect/>
          </a:stretch>
        </p:blipFill>
        <p:spPr bwMode="auto">
          <a:xfrm>
            <a:off x="3643306" y="2571744"/>
            <a:ext cx="5373699" cy="4286256"/>
          </a:xfrm>
          <a:prstGeom prst="rect">
            <a:avLst/>
          </a:prstGeom>
          <a:noFill/>
        </p:spPr>
      </p:pic>
      <p:pic>
        <p:nvPicPr>
          <p:cNvPr id="3" name="Picture 2" descr="D:\DOCUMENTOS TIRAVANTTI\fotos hall\DSC03772.JPG"/>
          <p:cNvPicPr>
            <a:picLocks noChangeAspect="1" noChangeArrowheads="1"/>
          </p:cNvPicPr>
          <p:nvPr/>
        </p:nvPicPr>
        <p:blipFill>
          <a:blip r:embed="rId3" cstate="print"/>
          <a:srcRect/>
          <a:stretch>
            <a:fillRect/>
          </a:stretch>
        </p:blipFill>
        <p:spPr bwMode="auto">
          <a:xfrm rot="5400000">
            <a:off x="-175045" y="3087881"/>
            <a:ext cx="4048736" cy="301646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4290"/>
            <a:ext cx="8229600" cy="714380"/>
          </a:xfrm>
        </p:spPr>
        <p:txBody>
          <a:bodyPr>
            <a:normAutofit/>
          </a:bodyPr>
          <a:lstStyle/>
          <a:p>
            <a:r>
              <a:rPr lang="es-ES" sz="2000" b="1" dirty="0" smtClean="0">
                <a:solidFill>
                  <a:srgbClr val="FF0000"/>
                </a:solidFill>
              </a:rPr>
              <a:t>NOBEL DE FÍSICA PARA DOS CIENTÍFICOS RUSOS POR SUS TRABAJOS SOBRE EL GRAFENO</a:t>
            </a:r>
            <a:endParaRPr lang="es-ES" sz="2000" dirty="0">
              <a:solidFill>
                <a:srgbClr val="FF0000"/>
              </a:solidFill>
            </a:endParaRPr>
          </a:p>
        </p:txBody>
      </p:sp>
      <p:sp>
        <p:nvSpPr>
          <p:cNvPr id="4" name="3 Rectángulo"/>
          <p:cNvSpPr/>
          <p:nvPr/>
        </p:nvSpPr>
        <p:spPr>
          <a:xfrm>
            <a:off x="428596" y="1000108"/>
            <a:ext cx="8215370" cy="1569660"/>
          </a:xfrm>
          <a:prstGeom prst="rect">
            <a:avLst/>
          </a:prstGeom>
        </p:spPr>
        <p:txBody>
          <a:bodyPr wrap="square">
            <a:spAutoFit/>
          </a:bodyPr>
          <a:lstStyle/>
          <a:p>
            <a:r>
              <a:rPr lang="es-ES" sz="2400" dirty="0" err="1" smtClean="0"/>
              <a:t>Andre</a:t>
            </a:r>
            <a:r>
              <a:rPr lang="es-ES" sz="2400" dirty="0" smtClean="0"/>
              <a:t> </a:t>
            </a:r>
            <a:r>
              <a:rPr lang="es-ES" sz="2400" dirty="0" err="1" smtClean="0"/>
              <a:t>Geim</a:t>
            </a:r>
            <a:r>
              <a:rPr lang="es-ES" sz="2400" dirty="0" smtClean="0"/>
              <a:t> y </a:t>
            </a:r>
            <a:r>
              <a:rPr lang="es-ES" sz="2400" dirty="0" err="1" smtClean="0"/>
              <a:t>Konstantin</a:t>
            </a:r>
            <a:r>
              <a:rPr lang="es-ES" sz="2400" dirty="0" smtClean="0"/>
              <a:t> </a:t>
            </a:r>
            <a:r>
              <a:rPr lang="es-ES" sz="2400" dirty="0" err="1" smtClean="0"/>
              <a:t>Novoselov</a:t>
            </a:r>
            <a:r>
              <a:rPr lang="es-ES" sz="2400" dirty="0" smtClean="0"/>
              <a:t>, científicos de la Universidad de Manchester (Reino Unido), han sido distinguidos este año con el </a:t>
            </a:r>
            <a:r>
              <a:rPr lang="es-ES" sz="2400" dirty="0" smtClean="0">
                <a:hlinkClick r:id="rId2"/>
              </a:rPr>
              <a:t>Premio Nobel de Física</a:t>
            </a:r>
            <a:r>
              <a:rPr lang="es-ES" sz="2400" dirty="0" smtClean="0"/>
              <a:t> "por sus experimentos fundamentales sobre el </a:t>
            </a:r>
            <a:r>
              <a:rPr lang="es-ES" sz="2400" dirty="0" smtClean="0">
                <a:hlinkClick r:id="rId3"/>
              </a:rPr>
              <a:t>material bidimensional  </a:t>
            </a:r>
            <a:r>
              <a:rPr lang="es-ES" sz="2400" dirty="0" err="1" smtClean="0">
                <a:hlinkClick r:id="rId3"/>
              </a:rPr>
              <a:t>grafeno</a:t>
            </a:r>
            <a:r>
              <a:rPr lang="es-ES" sz="2400" dirty="0" smtClean="0"/>
              <a:t> “</a:t>
            </a:r>
            <a:endParaRPr lang="es-ES" sz="2400" dirty="0"/>
          </a:p>
        </p:txBody>
      </p:sp>
      <p:pic>
        <p:nvPicPr>
          <p:cNvPr id="2050" name="Picture 2" descr="C:\Documents and Settings\tiravantti\Escritorio\material_Nobel.jpg"/>
          <p:cNvPicPr>
            <a:picLocks noChangeAspect="1" noChangeArrowheads="1"/>
          </p:cNvPicPr>
          <p:nvPr/>
        </p:nvPicPr>
        <p:blipFill>
          <a:blip r:embed="rId4"/>
          <a:srcRect/>
          <a:stretch>
            <a:fillRect/>
          </a:stretch>
        </p:blipFill>
        <p:spPr bwMode="auto">
          <a:xfrm>
            <a:off x="571472" y="2786059"/>
            <a:ext cx="5072097" cy="3000396"/>
          </a:xfrm>
          <a:prstGeom prst="rect">
            <a:avLst/>
          </a:prstGeom>
          <a:noFill/>
        </p:spPr>
      </p:pic>
      <p:sp>
        <p:nvSpPr>
          <p:cNvPr id="6" name="5 Rectángulo"/>
          <p:cNvSpPr/>
          <p:nvPr/>
        </p:nvSpPr>
        <p:spPr>
          <a:xfrm>
            <a:off x="571472" y="6000768"/>
            <a:ext cx="5949064" cy="461665"/>
          </a:xfrm>
          <a:prstGeom prst="rect">
            <a:avLst/>
          </a:prstGeom>
        </p:spPr>
        <p:txBody>
          <a:bodyPr wrap="none">
            <a:spAutoFit/>
          </a:bodyPr>
          <a:lstStyle/>
          <a:p>
            <a:r>
              <a:rPr lang="es-ES" sz="2400" dirty="0" smtClean="0">
                <a:latin typeface="Times New Roman" pitchFamily="18" charset="0"/>
                <a:cs typeface="Times New Roman" pitchFamily="18" charset="0"/>
              </a:rPr>
              <a:t>Una lámina de carbono, de un átomo de grosor</a:t>
            </a:r>
            <a:endParaRPr lang="es-E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42910" y="1000108"/>
            <a:ext cx="4429156" cy="3786214"/>
          </a:xfrm>
        </p:spPr>
        <p:txBody>
          <a:bodyPr/>
          <a:lstStyle/>
          <a:p>
            <a:pPr algn="l"/>
            <a:r>
              <a:rPr lang="es-ES" dirty="0" smtClean="0">
                <a:solidFill>
                  <a:srgbClr val="FF0000"/>
                </a:solidFill>
                <a:latin typeface="Times New Roman" pitchFamily="18" charset="0"/>
                <a:cs typeface="Times New Roman" pitchFamily="18" charset="0"/>
              </a:rPr>
              <a:t>CONTENIDO </a:t>
            </a:r>
            <a:endParaRPr lang="es-ES" dirty="0" smtClean="0">
              <a:solidFill>
                <a:srgbClr val="00B0F0"/>
              </a:solidFill>
            </a:endParaRPr>
          </a:p>
          <a:p>
            <a:pPr algn="l"/>
            <a:r>
              <a:rPr lang="es-ES" dirty="0" smtClean="0">
                <a:solidFill>
                  <a:srgbClr val="00B0F0"/>
                </a:solidFill>
              </a:rPr>
              <a:t>Introducción </a:t>
            </a:r>
          </a:p>
          <a:p>
            <a:pPr algn="l"/>
            <a:r>
              <a:rPr lang="es-ES" dirty="0" smtClean="0">
                <a:solidFill>
                  <a:srgbClr val="00B0F0"/>
                </a:solidFill>
              </a:rPr>
              <a:t>Técnicas de deposición </a:t>
            </a:r>
          </a:p>
          <a:p>
            <a:pPr algn="l"/>
            <a:r>
              <a:rPr lang="es-ES" dirty="0" smtClean="0">
                <a:solidFill>
                  <a:srgbClr val="00B0F0"/>
                </a:solidFill>
              </a:rPr>
              <a:t>Métodos Físicos</a:t>
            </a:r>
          </a:p>
          <a:p>
            <a:pPr algn="l"/>
            <a:r>
              <a:rPr lang="es-ES" dirty="0" smtClean="0">
                <a:solidFill>
                  <a:srgbClr val="00B0F0"/>
                </a:solidFill>
              </a:rPr>
              <a:t>Métodos Químicos</a:t>
            </a:r>
          </a:p>
          <a:p>
            <a:pPr algn="l"/>
            <a:r>
              <a:rPr lang="es-ES" dirty="0" smtClean="0">
                <a:solidFill>
                  <a:srgbClr val="00B0F0"/>
                </a:solidFill>
              </a:rPr>
              <a:t>Aplicaciones   </a:t>
            </a:r>
            <a:endParaRPr lang="es-ES" dirty="0">
              <a:solidFill>
                <a:srgbClr val="00B0F0"/>
              </a:solidFill>
            </a:endParaRPr>
          </a:p>
        </p:txBody>
      </p:sp>
      <p:pic>
        <p:nvPicPr>
          <p:cNvPr id="4" name="3 Imagen"/>
          <p:cNvPicPr/>
          <p:nvPr/>
        </p:nvPicPr>
        <p:blipFill>
          <a:blip r:embed="rId2"/>
          <a:srcRect l="36758" t="54957" r="34148" b="15798"/>
          <a:stretch>
            <a:fillRect/>
          </a:stretch>
        </p:blipFill>
        <p:spPr bwMode="auto">
          <a:xfrm>
            <a:off x="5072066" y="2857496"/>
            <a:ext cx="3432582" cy="35277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71472" y="4429132"/>
            <a:ext cx="8001056" cy="2123658"/>
          </a:xfrm>
          <a:prstGeom prst="rect">
            <a:avLst/>
          </a:prstGeom>
        </p:spPr>
        <p:txBody>
          <a:bodyPr wrap="square">
            <a:spAutoFit/>
          </a:bodyPr>
          <a:lstStyle/>
          <a:p>
            <a:r>
              <a:rPr lang="es-ES" sz="2800" dirty="0" smtClean="0">
                <a:solidFill>
                  <a:schemeClr val="tx1">
                    <a:lumMod val="65000"/>
                    <a:lumOff val="35000"/>
                  </a:schemeClr>
                </a:solidFill>
                <a:latin typeface="Times New Roman" pitchFamily="18" charset="0"/>
                <a:cs typeface="Times New Roman" pitchFamily="18" charset="0"/>
              </a:rPr>
              <a:t>Muchos pensaban entonces que era imposible que un material así fuera estable. Sin embargo, a partir de los trabajos </a:t>
            </a:r>
            <a:r>
              <a:rPr lang="es-ES" sz="2400" dirty="0" smtClean="0">
                <a:solidFill>
                  <a:srgbClr val="0070C0"/>
                </a:solidFill>
                <a:latin typeface="Times New Roman" pitchFamily="18" charset="0"/>
                <a:cs typeface="Times New Roman" pitchFamily="18" charset="0"/>
              </a:rPr>
              <a:t>de</a:t>
            </a:r>
            <a:r>
              <a:rPr lang="es-ES" sz="2400" dirty="0" smtClean="0">
                <a:latin typeface="Times New Roman" pitchFamily="18" charset="0"/>
                <a:cs typeface="Times New Roman" pitchFamily="18" charset="0"/>
              </a:rPr>
              <a:t> </a:t>
            </a:r>
            <a:r>
              <a:rPr lang="es-ES" sz="2400" dirty="0" smtClean="0">
                <a:solidFill>
                  <a:schemeClr val="accent1">
                    <a:lumMod val="75000"/>
                  </a:schemeClr>
                </a:solidFill>
                <a:latin typeface="Times New Roman" pitchFamily="18" charset="0"/>
                <a:cs typeface="Times New Roman" pitchFamily="18" charset="0"/>
              </a:rPr>
              <a:t>estos dos científicos, los físicos pueden estudiar ahora una nueva clase de materiales bidimensionales con propiedades únicas.</a:t>
            </a:r>
            <a:endParaRPr lang="es-ES" sz="2400" dirty="0">
              <a:solidFill>
                <a:schemeClr val="accent1">
                  <a:lumMod val="75000"/>
                </a:schemeClr>
              </a:solidFill>
              <a:latin typeface="Times New Roman" pitchFamily="18" charset="0"/>
              <a:cs typeface="Times New Roman" pitchFamily="18" charset="0"/>
            </a:endParaRPr>
          </a:p>
        </p:txBody>
      </p:sp>
      <p:sp>
        <p:nvSpPr>
          <p:cNvPr id="3" name="2 Rectángulo"/>
          <p:cNvSpPr/>
          <p:nvPr/>
        </p:nvSpPr>
        <p:spPr>
          <a:xfrm>
            <a:off x="428596" y="571480"/>
            <a:ext cx="8001056" cy="3785652"/>
          </a:xfrm>
          <a:prstGeom prst="rect">
            <a:avLst/>
          </a:prstGeom>
        </p:spPr>
        <p:txBody>
          <a:bodyPr wrap="square">
            <a:spAutoFit/>
          </a:bodyPr>
          <a:lstStyle/>
          <a:p>
            <a:r>
              <a:rPr lang="es-ES" sz="2400" dirty="0" smtClean="0">
                <a:latin typeface="Times New Roman" pitchFamily="18" charset="0"/>
                <a:cs typeface="Times New Roman" pitchFamily="18" charset="0"/>
              </a:rPr>
              <a:t>. Los dos galardonados, </a:t>
            </a:r>
            <a:r>
              <a:rPr lang="es-ES" sz="2400" dirty="0" err="1" smtClean="0">
                <a:latin typeface="Times New Roman" pitchFamily="18" charset="0"/>
                <a:cs typeface="Times New Roman" pitchFamily="18" charset="0"/>
              </a:rPr>
              <a:t>Geim</a:t>
            </a:r>
            <a:r>
              <a:rPr lang="es-ES" sz="2400" dirty="0" smtClean="0">
                <a:latin typeface="Times New Roman" pitchFamily="18" charset="0"/>
                <a:cs typeface="Times New Roman" pitchFamily="18" charset="0"/>
              </a:rPr>
              <a:t> (Rusia, 1958) y </a:t>
            </a:r>
            <a:r>
              <a:rPr lang="es-ES" sz="2400" dirty="0" err="1" smtClean="0">
                <a:latin typeface="Times New Roman" pitchFamily="18" charset="0"/>
                <a:cs typeface="Times New Roman" pitchFamily="18" charset="0"/>
              </a:rPr>
              <a:t>Novoselov</a:t>
            </a:r>
            <a:r>
              <a:rPr lang="es-ES" sz="2400" dirty="0" smtClean="0">
                <a:latin typeface="Times New Roman" pitchFamily="18" charset="0"/>
                <a:cs typeface="Times New Roman" pitchFamily="18" charset="0"/>
              </a:rPr>
              <a:t> (Rusia, 1974), </a:t>
            </a:r>
            <a:r>
              <a:rPr lang="es-ES" sz="2400" dirty="0" smtClean="0">
                <a:solidFill>
                  <a:schemeClr val="tx2">
                    <a:lumMod val="60000"/>
                    <a:lumOff val="40000"/>
                  </a:schemeClr>
                </a:solidFill>
                <a:latin typeface="Times New Roman" pitchFamily="18" charset="0"/>
                <a:cs typeface="Times New Roman" pitchFamily="18" charset="0"/>
              </a:rPr>
              <a:t>han demostrado que el carbono en esa configuración plana tiene propiedades extraordinarias originadas en el mundo de la física cuántica</a:t>
            </a:r>
            <a:r>
              <a:rPr lang="es-ES" sz="2400" dirty="0" smtClean="0">
                <a:latin typeface="Times New Roman" pitchFamily="18" charset="0"/>
                <a:cs typeface="Times New Roman" pitchFamily="18" charset="0"/>
              </a:rPr>
              <a:t>. El </a:t>
            </a:r>
            <a:r>
              <a:rPr lang="es-ES" sz="2400" dirty="0" err="1" smtClean="0">
                <a:solidFill>
                  <a:srgbClr val="FF0000"/>
                </a:solidFill>
                <a:latin typeface="Times New Roman" pitchFamily="18" charset="0"/>
                <a:cs typeface="Times New Roman" pitchFamily="18" charset="0"/>
              </a:rPr>
              <a:t>grafeno</a:t>
            </a:r>
            <a:r>
              <a:rPr lang="es-ES" sz="2400" dirty="0" smtClean="0">
                <a:solidFill>
                  <a:srgbClr val="FF0000"/>
                </a:solidFill>
                <a:latin typeface="Times New Roman" pitchFamily="18" charset="0"/>
                <a:cs typeface="Times New Roman" pitchFamily="18" charset="0"/>
              </a:rPr>
              <a:t> </a:t>
            </a:r>
            <a:r>
              <a:rPr lang="es-ES" sz="2400" dirty="0" smtClean="0">
                <a:latin typeface="Times New Roman" pitchFamily="18" charset="0"/>
                <a:cs typeface="Times New Roman" pitchFamily="18" charset="0"/>
              </a:rPr>
              <a:t>es un nuevo material, extremadamente delgado y resistente que, </a:t>
            </a:r>
            <a:r>
              <a:rPr lang="es-ES" sz="2400" dirty="0" smtClean="0">
                <a:solidFill>
                  <a:srgbClr val="00B0F0"/>
                </a:solidFill>
                <a:latin typeface="Times New Roman" pitchFamily="18" charset="0"/>
                <a:cs typeface="Times New Roman" pitchFamily="18" charset="0"/>
              </a:rPr>
              <a:t>como conductor de la electricidad, se comporta como el cobre,</a:t>
            </a:r>
            <a:r>
              <a:rPr lang="es-ES" sz="2400" dirty="0" smtClean="0">
                <a:latin typeface="Times New Roman" pitchFamily="18" charset="0"/>
                <a:cs typeface="Times New Roman" pitchFamily="18" charset="0"/>
              </a:rPr>
              <a:t> y como conductor de calor, supera a cualquier otro material conocido. Es </a:t>
            </a:r>
            <a:r>
              <a:rPr lang="es-ES" sz="2400" dirty="0" smtClean="0">
                <a:solidFill>
                  <a:srgbClr val="00B0F0"/>
                </a:solidFill>
                <a:latin typeface="Times New Roman" pitchFamily="18" charset="0"/>
                <a:cs typeface="Times New Roman" pitchFamily="18" charset="0"/>
              </a:rPr>
              <a:t>casi completamente transparente </a:t>
            </a:r>
            <a:r>
              <a:rPr lang="es-ES" sz="2400" dirty="0" smtClean="0">
                <a:latin typeface="Times New Roman" pitchFamily="18" charset="0"/>
                <a:cs typeface="Times New Roman" pitchFamily="18" charset="0"/>
              </a:rPr>
              <a:t>y tan denso que ni siquiera el helio, el átomo de gas más pequeño, puede atravesarlo</a:t>
            </a:r>
            <a:endParaRPr lang="es-E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ctr">
              <a:buNone/>
            </a:pPr>
            <a:r>
              <a:rPr lang="es-ES" sz="6000" dirty="0" smtClean="0">
                <a:latin typeface="Times New Roman" pitchFamily="18" charset="0"/>
                <a:cs typeface="Times New Roman" pitchFamily="18" charset="0"/>
              </a:rPr>
              <a:t>   </a:t>
            </a:r>
          </a:p>
          <a:p>
            <a:pPr algn="ctr">
              <a:buNone/>
            </a:pPr>
            <a:r>
              <a:rPr lang="es-ES" sz="9600" dirty="0" smtClean="0">
                <a:latin typeface="Times New Roman" pitchFamily="18" charset="0"/>
                <a:cs typeface="Times New Roman" pitchFamily="18" charset="0"/>
              </a:rPr>
              <a:t>Gracias </a:t>
            </a:r>
            <a:endParaRPr lang="es-ES" sz="9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0" y="0"/>
            <a:ext cx="8643966" cy="4893647"/>
          </a:xfrm>
          <a:prstGeom prst="rect">
            <a:avLst/>
          </a:prstGeom>
          <a:noFill/>
        </p:spPr>
        <p:txBody>
          <a:bodyPr wrap="square" rtlCol="0">
            <a:spAutoFit/>
          </a:bodyPr>
          <a:lstStyle/>
          <a:p>
            <a:r>
              <a:rPr lang="es-ES" sz="2400" dirty="0" smtClean="0">
                <a:solidFill>
                  <a:srgbClr val="FF0000"/>
                </a:solidFill>
                <a:latin typeface="Times New Roman" pitchFamily="18" charset="0"/>
                <a:cs typeface="Times New Roman" pitchFamily="18" charset="0"/>
              </a:rPr>
              <a:t>INTRODUCCIÓN</a:t>
            </a:r>
          </a:p>
          <a:p>
            <a:r>
              <a:rPr lang="es-ES" sz="2400" dirty="0"/>
              <a:t>En la actualidad los principales centros de investigación, realizan grandes esfuerzos por </a:t>
            </a:r>
            <a:r>
              <a:rPr lang="es-ES" sz="2400" dirty="0">
                <a:solidFill>
                  <a:srgbClr val="00B0F0"/>
                </a:solidFill>
              </a:rPr>
              <a:t>conseguir nuevos materiales </a:t>
            </a:r>
            <a:r>
              <a:rPr lang="es-ES" sz="2400" dirty="0"/>
              <a:t>con propiedades especiales, para tal fin se </a:t>
            </a:r>
            <a:r>
              <a:rPr lang="es-ES" sz="2400" dirty="0">
                <a:solidFill>
                  <a:srgbClr val="00B0F0"/>
                </a:solidFill>
              </a:rPr>
              <a:t>elaboran películas delgadas</a:t>
            </a:r>
            <a:r>
              <a:rPr lang="es-ES" sz="2400" dirty="0"/>
              <a:t>, como el  primer paso que debe dar un investigador en materia condensada, la técnica de fabricación, va ha depender de las necesidades o características </a:t>
            </a:r>
            <a:r>
              <a:rPr lang="es-ES" sz="2400" dirty="0" smtClean="0"/>
              <a:t>en </a:t>
            </a:r>
            <a:r>
              <a:rPr lang="es-ES" sz="2400" dirty="0"/>
              <a:t>la película, en síntesis es la producción de las muestras a estudiar.  En la actualidad hay películas que sirven </a:t>
            </a:r>
            <a:r>
              <a:rPr lang="es-ES" sz="2400" dirty="0">
                <a:solidFill>
                  <a:srgbClr val="00B0F0"/>
                </a:solidFill>
              </a:rPr>
              <a:t>como partes de celdas solares, sensores, fotodiodos. Fototransistores, etc. También hay películas delgadas orgánicas que  es un campo de la biología molecular</a:t>
            </a:r>
            <a:r>
              <a:rPr lang="es-ES" sz="2400" dirty="0"/>
              <a:t>. Las películas </a:t>
            </a:r>
            <a:r>
              <a:rPr lang="es-ES" sz="2400" dirty="0">
                <a:latin typeface="Times New Roman" pitchFamily="18" charset="0"/>
                <a:cs typeface="Times New Roman" pitchFamily="18" charset="0"/>
              </a:rPr>
              <a:t>delgadas</a:t>
            </a:r>
            <a:r>
              <a:rPr lang="es-ES" sz="2400" dirty="0"/>
              <a:t> pueden ser depositadas  a través de una variedad de técnicas, que pueden ser clasificadas de acuerdo con la fase del medio con el soluto. </a:t>
            </a:r>
            <a:endParaRPr lang="es-ES" sz="2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nformes avances traba investig   hall oro  PELICU CdS\fotos efec hall oro\DSC03764.JPG"/>
          <p:cNvPicPr>
            <a:picLocks noChangeAspect="1" noChangeArrowheads="1"/>
          </p:cNvPicPr>
          <p:nvPr/>
        </p:nvPicPr>
        <p:blipFill>
          <a:blip r:embed="rId2"/>
          <a:srcRect l="46334" t="68000" r="29814" b="2000"/>
          <a:stretch>
            <a:fillRect/>
          </a:stretch>
        </p:blipFill>
        <p:spPr bwMode="auto">
          <a:xfrm>
            <a:off x="0" y="714356"/>
            <a:ext cx="3714744" cy="1214470"/>
          </a:xfrm>
          <a:prstGeom prst="rect">
            <a:avLst/>
          </a:prstGeom>
          <a:noFill/>
        </p:spPr>
      </p:pic>
      <p:sp>
        <p:nvSpPr>
          <p:cNvPr id="6" name="5 CuadroTexto"/>
          <p:cNvSpPr txBox="1"/>
          <p:nvPr/>
        </p:nvSpPr>
        <p:spPr>
          <a:xfrm>
            <a:off x="0" y="285728"/>
            <a:ext cx="4429156" cy="369332"/>
          </a:xfrm>
          <a:prstGeom prst="rect">
            <a:avLst/>
          </a:prstGeom>
          <a:noFill/>
        </p:spPr>
        <p:txBody>
          <a:bodyPr wrap="square" rtlCol="0">
            <a:spAutoFit/>
          </a:bodyPr>
          <a:lstStyle/>
          <a:p>
            <a:r>
              <a:rPr lang="es-ES" dirty="0" smtClean="0"/>
              <a:t>QUÉ SE ENTIENDE POR DELGADO </a:t>
            </a:r>
            <a:endParaRPr lang="es-ES" dirty="0"/>
          </a:p>
        </p:txBody>
      </p:sp>
      <p:sp>
        <p:nvSpPr>
          <p:cNvPr id="7" name="6 CuadroTexto"/>
          <p:cNvSpPr txBox="1"/>
          <p:nvPr/>
        </p:nvSpPr>
        <p:spPr>
          <a:xfrm>
            <a:off x="3857620" y="500042"/>
            <a:ext cx="5500694" cy="1015663"/>
          </a:xfrm>
          <a:prstGeom prst="rect">
            <a:avLst/>
          </a:prstGeom>
          <a:noFill/>
        </p:spPr>
        <p:txBody>
          <a:bodyPr wrap="square" rtlCol="0">
            <a:spAutoFit/>
          </a:bodyPr>
          <a:lstStyle/>
          <a:p>
            <a:r>
              <a:rPr lang="es-ES" sz="2000" dirty="0" smtClean="0">
                <a:latin typeface="Times New Roman" pitchFamily="18" charset="0"/>
                <a:cs typeface="Times New Roman" pitchFamily="18" charset="0"/>
              </a:rPr>
              <a:t>Cinta de oro  de 0.09mm de espesor utilizado en el porta cintas  Hall -UNP  no es delgado es muy grueso . Se llama bloque </a:t>
            </a:r>
            <a:endParaRPr lang="es-ES" sz="2000" dirty="0">
              <a:latin typeface="Times New Roman" pitchFamily="18" charset="0"/>
              <a:cs typeface="Times New Roman" pitchFamily="18" charset="0"/>
            </a:endParaRPr>
          </a:p>
        </p:txBody>
      </p:sp>
      <p:pic>
        <p:nvPicPr>
          <p:cNvPr id="8" name="7 Imagen"/>
          <p:cNvPicPr/>
          <p:nvPr/>
        </p:nvPicPr>
        <p:blipFill>
          <a:blip r:embed="rId3"/>
          <a:srcRect l="45235" t="56734" r="45683" b="19577"/>
          <a:stretch>
            <a:fillRect/>
          </a:stretch>
        </p:blipFill>
        <p:spPr bwMode="auto">
          <a:xfrm rot="16200000">
            <a:off x="1250166" y="1035826"/>
            <a:ext cx="1214446" cy="3714778"/>
          </a:xfrm>
          <a:prstGeom prst="rect">
            <a:avLst/>
          </a:prstGeom>
          <a:noFill/>
          <a:ln w="9525">
            <a:noFill/>
            <a:miter lim="800000"/>
            <a:headEnd/>
            <a:tailEnd/>
          </a:ln>
        </p:spPr>
      </p:pic>
      <p:sp>
        <p:nvSpPr>
          <p:cNvPr id="9" name="8 CuadroTexto"/>
          <p:cNvSpPr txBox="1"/>
          <p:nvPr/>
        </p:nvSpPr>
        <p:spPr>
          <a:xfrm>
            <a:off x="0" y="3571876"/>
            <a:ext cx="4429124" cy="707886"/>
          </a:xfrm>
          <a:prstGeom prst="rect">
            <a:avLst/>
          </a:prstGeom>
          <a:noFill/>
        </p:spPr>
        <p:txBody>
          <a:bodyPr wrap="square" rtlCol="0">
            <a:spAutoFit/>
          </a:bodyPr>
          <a:lstStyle/>
          <a:p>
            <a:r>
              <a:rPr lang="es-ES" sz="2000" dirty="0" smtClean="0"/>
              <a:t>Película delgada espesor  menor a 0.001 mm  Una millonésima de metro    </a:t>
            </a:r>
            <a:endParaRPr lang="es-ES" sz="2000" dirty="0"/>
          </a:p>
        </p:txBody>
      </p:sp>
      <p:pic>
        <p:nvPicPr>
          <p:cNvPr id="1027" name="Picture 3"/>
          <p:cNvPicPr>
            <a:picLocks noChangeAspect="1" noChangeArrowheads="1"/>
          </p:cNvPicPr>
          <p:nvPr/>
        </p:nvPicPr>
        <p:blipFill>
          <a:blip r:embed="rId4"/>
          <a:srcRect l="37411" t="23671" r="34961" b="49462"/>
          <a:stretch>
            <a:fillRect/>
          </a:stretch>
        </p:blipFill>
        <p:spPr bwMode="auto">
          <a:xfrm>
            <a:off x="4357686" y="1714488"/>
            <a:ext cx="4071966" cy="2260803"/>
          </a:xfrm>
          <a:prstGeom prst="rect">
            <a:avLst/>
          </a:prstGeom>
          <a:noFill/>
          <a:ln w="9525">
            <a:noFill/>
            <a:miter lim="800000"/>
            <a:headEnd/>
            <a:tailEnd/>
          </a:ln>
          <a:effectLst/>
        </p:spPr>
      </p:pic>
      <p:sp>
        <p:nvSpPr>
          <p:cNvPr id="11" name="10 CuadroTexto"/>
          <p:cNvSpPr txBox="1"/>
          <p:nvPr/>
        </p:nvSpPr>
        <p:spPr>
          <a:xfrm>
            <a:off x="0" y="4429132"/>
            <a:ext cx="3786182" cy="400110"/>
          </a:xfrm>
          <a:prstGeom prst="rect">
            <a:avLst/>
          </a:prstGeom>
          <a:noFill/>
        </p:spPr>
        <p:txBody>
          <a:bodyPr wrap="square" rtlCol="0">
            <a:spAutoFit/>
          </a:bodyPr>
          <a:lstStyle/>
          <a:p>
            <a:r>
              <a:rPr lang="es-ES" sz="2000" dirty="0" smtClean="0"/>
              <a:t>Para  espesores menores a 1 </a:t>
            </a:r>
            <a:r>
              <a:rPr lang="es-ES" sz="2000" dirty="0" err="1" smtClean="0"/>
              <a:t>nm</a:t>
            </a:r>
            <a:r>
              <a:rPr lang="es-ES" sz="2000" dirty="0" smtClean="0"/>
              <a:t> </a:t>
            </a:r>
            <a:endParaRPr lang="es-ES" sz="2000" dirty="0"/>
          </a:p>
        </p:txBody>
      </p:sp>
      <p:sp>
        <p:nvSpPr>
          <p:cNvPr id="12" name="11 CuadroTexto"/>
          <p:cNvSpPr txBox="1"/>
          <p:nvPr/>
        </p:nvSpPr>
        <p:spPr>
          <a:xfrm>
            <a:off x="4643438" y="4214818"/>
            <a:ext cx="3571900" cy="707886"/>
          </a:xfrm>
          <a:prstGeom prst="rect">
            <a:avLst/>
          </a:prstGeom>
          <a:noFill/>
        </p:spPr>
        <p:txBody>
          <a:bodyPr wrap="square" rtlCol="0">
            <a:spAutoFit/>
          </a:bodyPr>
          <a:lstStyle/>
          <a:p>
            <a:r>
              <a:rPr lang="es-ES" sz="2000" dirty="0" smtClean="0"/>
              <a:t>Estudio de la Nano ciencia , con la cuántica bidimensional  </a:t>
            </a:r>
            <a:endParaRPr lang="es-ES" sz="2000" dirty="0"/>
          </a:p>
        </p:txBody>
      </p:sp>
      <p:sp>
        <p:nvSpPr>
          <p:cNvPr id="15" name="14 Rectángulo"/>
          <p:cNvSpPr/>
          <p:nvPr/>
        </p:nvSpPr>
        <p:spPr>
          <a:xfrm>
            <a:off x="5715008" y="5357826"/>
            <a:ext cx="2214578" cy="1200329"/>
          </a:xfrm>
          <a:prstGeom prst="rect">
            <a:avLst/>
          </a:prstGeom>
        </p:spPr>
        <p:txBody>
          <a:bodyPr wrap="square">
            <a:spAutoFit/>
          </a:bodyPr>
          <a:lstStyle/>
          <a:p>
            <a:pPr eaLnBrk="0" hangingPunct="0"/>
            <a:r>
              <a:rPr lang="es-ES" b="1" dirty="0" smtClean="0">
                <a:solidFill>
                  <a:srgbClr val="7030A0"/>
                </a:solidFill>
                <a:latin typeface="Arial Narrow" pitchFamily="34" charset="0"/>
              </a:rPr>
              <a:t>Molécula de ADN </a:t>
            </a:r>
          </a:p>
          <a:p>
            <a:pPr eaLnBrk="0" hangingPunct="0"/>
            <a:r>
              <a:rPr lang="es-ES" b="1" dirty="0" smtClean="0">
                <a:solidFill>
                  <a:srgbClr val="7030A0"/>
                </a:solidFill>
                <a:latin typeface="Arial Narrow" pitchFamily="34" charset="0"/>
              </a:rPr>
              <a:t>1 Nanómetro </a:t>
            </a:r>
            <a:r>
              <a:rPr lang="es-MX" b="1" dirty="0" smtClean="0">
                <a:solidFill>
                  <a:srgbClr val="7030A0"/>
                </a:solidFill>
                <a:latin typeface="Arial Narrow" pitchFamily="34" charset="0"/>
              </a:rPr>
              <a:t>= </a:t>
            </a:r>
            <a:r>
              <a:rPr lang="es-ES" b="1" dirty="0" smtClean="0">
                <a:solidFill>
                  <a:srgbClr val="7030A0"/>
                </a:solidFill>
                <a:latin typeface="Arial Narrow" pitchFamily="34" charset="0"/>
              </a:rPr>
              <a:t>10</a:t>
            </a:r>
            <a:r>
              <a:rPr lang="es-ES" b="1" baseline="30000" dirty="0" smtClean="0">
                <a:solidFill>
                  <a:srgbClr val="7030A0"/>
                </a:solidFill>
                <a:latin typeface="Arial Narrow" pitchFamily="34" charset="0"/>
              </a:rPr>
              <a:t>-9 </a:t>
            </a:r>
            <a:r>
              <a:rPr lang="es-ES" b="1" dirty="0" smtClean="0">
                <a:solidFill>
                  <a:srgbClr val="7030A0"/>
                </a:solidFill>
                <a:latin typeface="Arial Narrow" pitchFamily="34" charset="0"/>
              </a:rPr>
              <a:t>m</a:t>
            </a:r>
            <a:r>
              <a:rPr lang="es-MX" b="1" dirty="0" smtClean="0">
                <a:solidFill>
                  <a:srgbClr val="7030A0"/>
                </a:solidFill>
                <a:latin typeface="Arial Narrow" pitchFamily="34" charset="0"/>
              </a:rPr>
              <a:t> </a:t>
            </a:r>
          </a:p>
          <a:p>
            <a:pPr eaLnBrk="0" hangingPunct="0"/>
            <a:r>
              <a:rPr lang="es-MX" b="1" dirty="0" smtClean="0">
                <a:latin typeface="Arial Narrow" pitchFamily="34" charset="0"/>
              </a:rPr>
              <a:t>1 mil millonésima de metro</a:t>
            </a:r>
            <a:endParaRPr lang="es-MX" b="1" dirty="0">
              <a:latin typeface="Arial Narrow" pitchFamily="34" charset="0"/>
            </a:endParaRPr>
          </a:p>
        </p:txBody>
      </p:sp>
      <p:pic>
        <p:nvPicPr>
          <p:cNvPr id="16" name="15 Imagen" descr="DNA_orbit_animated.gif"/>
          <p:cNvPicPr>
            <a:picLocks noChangeAspect="1"/>
          </p:cNvPicPr>
          <p:nvPr/>
        </p:nvPicPr>
        <p:blipFill>
          <a:blip r:embed="rId5"/>
          <a:srcRect/>
          <a:stretch>
            <a:fillRect/>
          </a:stretch>
        </p:blipFill>
        <p:spPr bwMode="auto">
          <a:xfrm>
            <a:off x="7643834" y="4214818"/>
            <a:ext cx="1285875" cy="2400302"/>
          </a:xfrm>
          <a:prstGeom prst="rect">
            <a:avLst/>
          </a:prstGeom>
          <a:noFill/>
          <a:ln w="9525">
            <a:noFill/>
            <a:miter lim="800000"/>
            <a:headEnd/>
            <a:tailEnd/>
          </a:ln>
        </p:spPr>
      </p:pic>
      <p:sp>
        <p:nvSpPr>
          <p:cNvPr id="17" name="16 Rectángulo"/>
          <p:cNvSpPr/>
          <p:nvPr/>
        </p:nvSpPr>
        <p:spPr>
          <a:xfrm>
            <a:off x="0" y="5143512"/>
            <a:ext cx="2357422" cy="1477328"/>
          </a:xfrm>
          <a:prstGeom prst="rect">
            <a:avLst/>
          </a:prstGeom>
        </p:spPr>
        <p:txBody>
          <a:bodyPr wrap="square">
            <a:spAutoFit/>
          </a:bodyPr>
          <a:lstStyle/>
          <a:p>
            <a:pPr eaLnBrk="0" hangingPunct="0"/>
            <a:r>
              <a:rPr lang="es-ES" b="1" dirty="0" smtClean="0">
                <a:latin typeface="Times New Roman" pitchFamily="18" charset="0"/>
                <a:cs typeface="Times New Roman" pitchFamily="18" charset="0"/>
              </a:rPr>
              <a:t>VIRUS A H1N1</a:t>
            </a:r>
          </a:p>
          <a:p>
            <a:pPr eaLnBrk="0" hangingPunct="0"/>
            <a:r>
              <a:rPr lang="es-ES" b="1" dirty="0" smtClean="0">
                <a:latin typeface="Times New Roman" pitchFamily="18" charset="0"/>
                <a:cs typeface="Times New Roman" pitchFamily="18" charset="0"/>
              </a:rPr>
              <a:t>1OO Nanómetros </a:t>
            </a:r>
            <a:r>
              <a:rPr lang="es-MX" b="1" dirty="0" smtClean="0">
                <a:latin typeface="Times New Roman" pitchFamily="18" charset="0"/>
                <a:cs typeface="Times New Roman" pitchFamily="18" charset="0"/>
              </a:rPr>
              <a:t>= </a:t>
            </a:r>
            <a:r>
              <a:rPr lang="es-ES" b="1" dirty="0" smtClean="0">
                <a:latin typeface="Times New Roman" pitchFamily="18" charset="0"/>
                <a:cs typeface="Times New Roman" pitchFamily="18" charset="0"/>
              </a:rPr>
              <a:t>10</a:t>
            </a:r>
            <a:r>
              <a:rPr lang="es-ES" b="1" baseline="30000" dirty="0" smtClean="0">
                <a:latin typeface="Times New Roman" pitchFamily="18" charset="0"/>
                <a:cs typeface="Times New Roman" pitchFamily="18" charset="0"/>
              </a:rPr>
              <a:t>-7 </a:t>
            </a:r>
            <a:r>
              <a:rPr lang="es-ES" b="1" dirty="0" smtClean="0">
                <a:latin typeface="Times New Roman" pitchFamily="18" charset="0"/>
                <a:cs typeface="Times New Roman" pitchFamily="18" charset="0"/>
              </a:rPr>
              <a:t>m</a:t>
            </a:r>
            <a:r>
              <a:rPr lang="es-MX" b="1" dirty="0" smtClean="0">
                <a:latin typeface="Times New Roman" pitchFamily="18" charset="0"/>
                <a:cs typeface="Times New Roman" pitchFamily="18" charset="0"/>
              </a:rPr>
              <a:t> </a:t>
            </a:r>
          </a:p>
          <a:p>
            <a:pPr eaLnBrk="0" hangingPunct="0"/>
            <a:r>
              <a:rPr lang="es-MX" b="1" dirty="0" smtClean="0">
                <a:latin typeface="Times New Roman" pitchFamily="18" charset="0"/>
                <a:cs typeface="Times New Roman" pitchFamily="18" charset="0"/>
              </a:rPr>
              <a:t>1 diez millonésima de metro</a:t>
            </a:r>
            <a:endParaRPr lang="es-ES" b="1" dirty="0">
              <a:latin typeface="Times New Roman" pitchFamily="18" charset="0"/>
              <a:cs typeface="Times New Roman" pitchFamily="18" charset="0"/>
            </a:endParaRPr>
          </a:p>
        </p:txBody>
      </p:sp>
      <p:pic>
        <p:nvPicPr>
          <p:cNvPr id="18" name="17 Imagen" descr="virus-gripe-a.jpg"/>
          <p:cNvPicPr>
            <a:picLocks noChangeAspect="1"/>
          </p:cNvPicPr>
          <p:nvPr/>
        </p:nvPicPr>
        <p:blipFill>
          <a:blip r:embed="rId6"/>
          <a:srcRect/>
          <a:stretch>
            <a:fillRect/>
          </a:stretch>
        </p:blipFill>
        <p:spPr bwMode="auto">
          <a:xfrm>
            <a:off x="2214546" y="4857760"/>
            <a:ext cx="2714644" cy="1785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1000"/>
                                        <p:tgtEl>
                                          <p:spTgt spid="16"/>
                                        </p:tgtEl>
                                      </p:cBhvr>
                                    </p:animEffect>
                                  </p:childTnLst>
                                </p:cTn>
                              </p:par>
                              <p:par>
                                <p:cTn id="8" presetID="1"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childTnLst>
                                </p:cTn>
                              </p:par>
                              <p:par>
                                <p:cTn id="10" presetID="4"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ox(in)">
                                      <p:cBhvr>
                                        <p:cTn id="1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694150" y="823790"/>
            <a:ext cx="7949816" cy="35148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idx="1"/>
          </p:nvPr>
        </p:nvSpPr>
        <p:spPr>
          <a:xfrm>
            <a:off x="285720" y="500042"/>
            <a:ext cx="8572560" cy="3214710"/>
          </a:xfrm>
        </p:spPr>
        <p:txBody>
          <a:bodyPr>
            <a:normAutofit/>
          </a:bodyPr>
          <a:lstStyle/>
          <a:p>
            <a:r>
              <a:rPr lang="es-ES" dirty="0" smtClean="0">
                <a:solidFill>
                  <a:srgbClr val="FF0000"/>
                </a:solidFill>
              </a:rPr>
              <a:t>1. DEPOSITO </a:t>
            </a:r>
            <a:r>
              <a:rPr lang="es-ES" dirty="0">
                <a:solidFill>
                  <a:srgbClr val="FF0000"/>
                </a:solidFill>
              </a:rPr>
              <a:t>DE MATERIALES POR MEDIOS </a:t>
            </a:r>
            <a:r>
              <a:rPr lang="es-ES" dirty="0" smtClean="0">
                <a:solidFill>
                  <a:srgbClr val="FF0000"/>
                </a:solidFill>
              </a:rPr>
              <a:t>FÍSICOS</a:t>
            </a:r>
            <a:endParaRPr lang="es-ES" dirty="0">
              <a:solidFill>
                <a:srgbClr val="FF0000"/>
              </a:solidFill>
            </a:endParaRPr>
          </a:p>
          <a:p>
            <a:r>
              <a:rPr lang="es-ES" dirty="0" smtClean="0">
                <a:solidFill>
                  <a:srgbClr val="00B0F0"/>
                </a:solidFill>
              </a:rPr>
              <a:t>1.1 SPUTTERING </a:t>
            </a:r>
            <a:r>
              <a:rPr lang="es-ES" dirty="0"/>
              <a:t>(</a:t>
            </a:r>
            <a:r>
              <a:rPr lang="es-ES" b="1" dirty="0"/>
              <a:t>pulverización</a:t>
            </a:r>
            <a:r>
              <a:rPr lang="es-ES" dirty="0"/>
              <a:t>). </a:t>
            </a:r>
            <a:r>
              <a:rPr lang="es-ES" sz="2400" b="1" dirty="0"/>
              <a:t>Consiste en la extracción de átomos de la superficie de un material  al incidir sobre él partículas, habitualmente iones con una alta energía. el proceso se inicia con la generación de iones(puede ser descarga luminosa= plasma= gas parcialmente  ionizado ) , que son acelerados hacia el blanco, estos iones arrancan átomos del blanco, los cuales son dirigidos hacia el sustrato y permanecerán en él  en forma de película .</a:t>
            </a:r>
          </a:p>
          <a:p>
            <a:endParaRPr lang="es-ES" dirty="0"/>
          </a:p>
        </p:txBody>
      </p:sp>
      <p:pic>
        <p:nvPicPr>
          <p:cNvPr id="5" name="4 Imagen"/>
          <p:cNvPicPr/>
          <p:nvPr/>
        </p:nvPicPr>
        <p:blipFill>
          <a:blip r:embed="rId2"/>
          <a:srcRect l="45694" t="27996" r="35205" b="41575"/>
          <a:stretch>
            <a:fillRect/>
          </a:stretch>
        </p:blipFill>
        <p:spPr bwMode="auto">
          <a:xfrm>
            <a:off x="571472" y="3500438"/>
            <a:ext cx="3357586" cy="3071834"/>
          </a:xfrm>
          <a:prstGeom prst="rect">
            <a:avLst/>
          </a:prstGeom>
          <a:noFill/>
          <a:ln w="9525">
            <a:noFill/>
            <a:miter lim="800000"/>
            <a:headEnd/>
            <a:tailEnd/>
          </a:ln>
        </p:spPr>
      </p:pic>
      <p:sp>
        <p:nvSpPr>
          <p:cNvPr id="6" name="5 Rectángulo"/>
          <p:cNvSpPr/>
          <p:nvPr/>
        </p:nvSpPr>
        <p:spPr>
          <a:xfrm>
            <a:off x="4357686" y="4214818"/>
            <a:ext cx="4572000" cy="2308324"/>
          </a:xfrm>
          <a:prstGeom prst="rect">
            <a:avLst/>
          </a:prstGeom>
        </p:spPr>
        <p:txBody>
          <a:bodyPr wrap="square">
            <a:spAutoFit/>
          </a:bodyPr>
          <a:lstStyle/>
          <a:p>
            <a:pPr algn="just"/>
            <a:r>
              <a:rPr lang="es-ES" sz="2400" dirty="0"/>
              <a:t>En realidad los átomos de desprenden de la superficie del material a través de una serie de colisiones, que luego alguno de éstos llega a la superficie con energía suficiente para escapar.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282" y="214290"/>
            <a:ext cx="8643998" cy="3046988"/>
          </a:xfrm>
          <a:prstGeom prst="rect">
            <a:avLst/>
          </a:prstGeom>
        </p:spPr>
        <p:txBody>
          <a:bodyPr wrap="square">
            <a:spAutoFit/>
          </a:bodyPr>
          <a:lstStyle/>
          <a:p>
            <a:r>
              <a:rPr lang="es-ES" sz="2400" dirty="0">
                <a:solidFill>
                  <a:srgbClr val="FF0000"/>
                </a:solidFill>
              </a:rPr>
              <a:t>La eficiencia de extracción</a:t>
            </a:r>
            <a:r>
              <a:rPr lang="es-ES" sz="2400" dirty="0"/>
              <a:t>, depende del material del blanco, de la masa de los iones que lo bombardean y de su energía. La </a:t>
            </a:r>
            <a:r>
              <a:rPr lang="es-ES" sz="2400" dirty="0">
                <a:solidFill>
                  <a:srgbClr val="00B0F0"/>
                </a:solidFill>
              </a:rPr>
              <a:t>eficiencia de extracción determinará la velocidad de depósito del material</a:t>
            </a:r>
            <a:r>
              <a:rPr lang="es-ES" sz="2400" dirty="0"/>
              <a:t>. Existente variantes de este método de deposición con características y ventajas muy especificas, como por ejemplo </a:t>
            </a:r>
            <a:r>
              <a:rPr lang="es-ES" sz="2400" b="1" dirty="0"/>
              <a:t>pulverización con fuente de radio frecuencia</a:t>
            </a:r>
            <a:r>
              <a:rPr lang="es-ES" sz="2400" dirty="0"/>
              <a:t>, </a:t>
            </a:r>
            <a:r>
              <a:rPr lang="es-ES" sz="2400" b="1" dirty="0"/>
              <a:t>pulverización de tipo magnetrón</a:t>
            </a:r>
            <a:r>
              <a:rPr lang="es-ES" sz="2400" dirty="0"/>
              <a:t>, </a:t>
            </a:r>
            <a:r>
              <a:rPr lang="es-ES" sz="2400" b="1" dirty="0"/>
              <a:t>pulverización radioactiva</a:t>
            </a:r>
            <a:r>
              <a:rPr lang="es-ES" sz="2400" dirty="0"/>
              <a:t>. Pero que en líneas generales usan el mismo procedimiento.</a:t>
            </a:r>
          </a:p>
        </p:txBody>
      </p:sp>
      <p:pic>
        <p:nvPicPr>
          <p:cNvPr id="5" name="4 Imagen"/>
          <p:cNvPicPr/>
          <p:nvPr/>
        </p:nvPicPr>
        <p:blipFill>
          <a:blip r:embed="rId2"/>
          <a:srcRect l="42223" t="22275" r="32359" b="48423"/>
          <a:stretch>
            <a:fillRect/>
          </a:stretch>
        </p:blipFill>
        <p:spPr bwMode="auto">
          <a:xfrm>
            <a:off x="857224" y="3071810"/>
            <a:ext cx="3857652" cy="3357586"/>
          </a:xfrm>
          <a:prstGeom prst="rect">
            <a:avLst/>
          </a:prstGeom>
          <a:noFill/>
          <a:ln w="9525">
            <a:noFill/>
            <a:miter lim="800000"/>
            <a:headEnd/>
            <a:tailEnd/>
          </a:ln>
        </p:spPr>
      </p:pic>
      <p:sp>
        <p:nvSpPr>
          <p:cNvPr id="6" name="5 Rectángulo"/>
          <p:cNvSpPr/>
          <p:nvPr/>
        </p:nvSpPr>
        <p:spPr>
          <a:xfrm>
            <a:off x="4786314" y="3214686"/>
            <a:ext cx="4357686" cy="3416320"/>
          </a:xfrm>
          <a:prstGeom prst="rect">
            <a:avLst/>
          </a:prstGeom>
        </p:spPr>
        <p:txBody>
          <a:bodyPr wrap="square">
            <a:spAutoFit/>
          </a:bodyPr>
          <a:lstStyle/>
          <a:p>
            <a:r>
              <a:rPr lang="es-ES" sz="2400" dirty="0"/>
              <a:t>Ventajas </a:t>
            </a:r>
          </a:p>
          <a:p>
            <a:r>
              <a:rPr lang="es-ES" sz="2400" dirty="0"/>
              <a:t>Proporcionan películas muy homogéneas </a:t>
            </a:r>
          </a:p>
          <a:p>
            <a:r>
              <a:rPr lang="es-ES" sz="2400" dirty="0"/>
              <a:t>De fácil reproducción, del espesor deseado</a:t>
            </a:r>
          </a:p>
          <a:p>
            <a:r>
              <a:rPr lang="es-ES" sz="2400" dirty="0"/>
              <a:t>Desventajas</a:t>
            </a:r>
          </a:p>
          <a:p>
            <a:r>
              <a:rPr lang="es-ES" sz="2400" dirty="0"/>
              <a:t>Necesita de equipo muy costoso </a:t>
            </a:r>
          </a:p>
          <a:p>
            <a:r>
              <a:rPr lang="es-ES" sz="2400" dirty="0"/>
              <a:t>Difícil reproducción en forma industrial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00034" y="357167"/>
            <a:ext cx="8358246" cy="4093428"/>
          </a:xfrm>
          <a:prstGeom prst="rect">
            <a:avLst/>
          </a:prstGeom>
        </p:spPr>
        <p:txBody>
          <a:bodyPr wrap="square">
            <a:spAutoFit/>
          </a:bodyPr>
          <a:lstStyle/>
          <a:p>
            <a:r>
              <a:rPr lang="es-ES" sz="2000" dirty="0"/>
              <a:t> </a:t>
            </a:r>
            <a:r>
              <a:rPr lang="es-ES" sz="2000" dirty="0" smtClean="0">
                <a:solidFill>
                  <a:srgbClr val="FF0000"/>
                </a:solidFill>
              </a:rPr>
              <a:t>EL PROCESO DE DEPÓSITO MANERA EXPERIMENTAL </a:t>
            </a:r>
            <a:endParaRPr lang="es-ES" sz="2000" dirty="0">
              <a:solidFill>
                <a:srgbClr val="FF0000"/>
              </a:solidFill>
            </a:endParaRPr>
          </a:p>
          <a:p>
            <a:r>
              <a:rPr lang="es-ES" sz="2000" dirty="0" smtClean="0"/>
              <a:t> </a:t>
            </a:r>
            <a:r>
              <a:rPr lang="es-ES" sz="2000" dirty="0"/>
              <a:t>- </a:t>
            </a:r>
            <a:r>
              <a:rPr lang="es-ES" sz="2400" dirty="0"/>
              <a:t>Se inicia con el aspirado de la campana de vacio</a:t>
            </a:r>
          </a:p>
          <a:p>
            <a:r>
              <a:rPr lang="es-ES" sz="2400" dirty="0" smtClean="0"/>
              <a:t> </a:t>
            </a:r>
            <a:r>
              <a:rPr lang="es-ES" sz="2400" dirty="0"/>
              <a:t>- carga de las muestras en el porta sustrato </a:t>
            </a:r>
          </a:p>
          <a:p>
            <a:r>
              <a:rPr lang="es-ES" sz="2400" dirty="0" smtClean="0"/>
              <a:t> </a:t>
            </a:r>
            <a:r>
              <a:rPr lang="es-ES" sz="2400" dirty="0"/>
              <a:t>- Bombeo de la cámara hasta alcanzar el vacio </a:t>
            </a:r>
            <a:r>
              <a:rPr lang="es-ES" sz="2400" dirty="0" smtClean="0"/>
              <a:t>deseado</a:t>
            </a:r>
          </a:p>
          <a:p>
            <a:r>
              <a:rPr lang="es-ES" sz="2400" dirty="0" smtClean="0"/>
              <a:t> </a:t>
            </a:r>
            <a:r>
              <a:rPr lang="es-ES" sz="2400" dirty="0"/>
              <a:t>- Selección de los parámetros de depósito (blanco, flujo de gases, tipo de </a:t>
            </a:r>
            <a:r>
              <a:rPr lang="es-ES" sz="2400" dirty="0" smtClean="0"/>
              <a:t>      fuente</a:t>
            </a:r>
            <a:r>
              <a:rPr lang="es-ES" sz="2400" dirty="0"/>
              <a:t>, rotación del porta sustrato, tensión de cátodo</a:t>
            </a:r>
          </a:p>
          <a:p>
            <a:r>
              <a:rPr lang="es-ES" sz="2400" dirty="0"/>
              <a:t> </a:t>
            </a:r>
            <a:r>
              <a:rPr lang="es-ES" sz="2400" dirty="0" smtClean="0"/>
              <a:t>-  </a:t>
            </a:r>
            <a:r>
              <a:rPr lang="es-ES" sz="2400" dirty="0"/>
              <a:t>Aplicación de potencia para encender la descarga </a:t>
            </a:r>
          </a:p>
          <a:p>
            <a:r>
              <a:rPr lang="es-ES" sz="2400" dirty="0"/>
              <a:t> </a:t>
            </a:r>
            <a:r>
              <a:rPr lang="es-ES" sz="2400" dirty="0" smtClean="0"/>
              <a:t>-  </a:t>
            </a:r>
            <a:r>
              <a:rPr lang="es-ES" sz="2400" dirty="0"/>
              <a:t>Limpieza y estabilización del blanco, cubriendo los sustratos mediante un </a:t>
            </a:r>
            <a:r>
              <a:rPr lang="es-ES" sz="2400" dirty="0" smtClean="0"/>
              <a:t> obturador </a:t>
            </a:r>
            <a:endParaRPr lang="es-ES" sz="2400" dirty="0"/>
          </a:p>
          <a:p>
            <a:r>
              <a:rPr lang="es-ES" sz="2400" dirty="0"/>
              <a:t> </a:t>
            </a:r>
            <a:r>
              <a:rPr lang="es-ES" sz="2400" dirty="0" smtClean="0"/>
              <a:t>-  después </a:t>
            </a:r>
            <a:r>
              <a:rPr lang="es-ES" sz="2400" dirty="0"/>
              <a:t>de la limpieza se inyectan los gases y comienza el depósito</a:t>
            </a:r>
          </a:p>
        </p:txBody>
      </p:sp>
      <p:pic>
        <p:nvPicPr>
          <p:cNvPr id="1027" name="Picture 3"/>
          <p:cNvPicPr>
            <a:picLocks noChangeAspect="1" noChangeArrowheads="1"/>
          </p:cNvPicPr>
          <p:nvPr/>
        </p:nvPicPr>
        <p:blipFill>
          <a:blip r:embed="rId2"/>
          <a:srcRect/>
          <a:stretch>
            <a:fillRect/>
          </a:stretch>
        </p:blipFill>
        <p:spPr bwMode="auto">
          <a:xfrm>
            <a:off x="5786446" y="4357694"/>
            <a:ext cx="2914639" cy="485775"/>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5786446" y="4786322"/>
            <a:ext cx="2914639" cy="485775"/>
          </a:xfrm>
          <a:prstGeom prst="rect">
            <a:avLst/>
          </a:prstGeom>
          <a:noFill/>
          <a:ln w="9525">
            <a:noFill/>
            <a:miter lim="800000"/>
            <a:headEnd/>
            <a:tailEnd/>
          </a:ln>
          <a:effectLst/>
        </p:spPr>
      </p:pic>
      <p:pic>
        <p:nvPicPr>
          <p:cNvPr id="7" name="6 Imagen"/>
          <p:cNvPicPr/>
          <p:nvPr/>
        </p:nvPicPr>
        <p:blipFill>
          <a:blip r:embed="rId4"/>
          <a:srcRect l="12286" t="32227" r="38644" b="31438"/>
          <a:stretch>
            <a:fillRect/>
          </a:stretch>
        </p:blipFill>
        <p:spPr bwMode="auto">
          <a:xfrm>
            <a:off x="1714480" y="4000504"/>
            <a:ext cx="3974572" cy="23542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2852"/>
            <a:ext cx="8229600" cy="571504"/>
          </a:xfrm>
        </p:spPr>
        <p:txBody>
          <a:bodyPr>
            <a:normAutofit/>
          </a:bodyPr>
          <a:lstStyle/>
          <a:p>
            <a:pPr algn="l"/>
            <a:r>
              <a:rPr lang="es-ES" sz="2400" dirty="0" smtClean="0">
                <a:solidFill>
                  <a:srgbClr val="FF0000"/>
                </a:solidFill>
              </a:rPr>
              <a:t>2. </a:t>
            </a:r>
            <a:r>
              <a:rPr lang="es-ES" sz="2400" dirty="0" smtClean="0">
                <a:solidFill>
                  <a:srgbClr val="FF0000"/>
                </a:solidFill>
                <a:latin typeface="Times New Roman" pitchFamily="18" charset="0"/>
                <a:cs typeface="Times New Roman" pitchFamily="18" charset="0"/>
              </a:rPr>
              <a:t>DEPOSICIÓN  </a:t>
            </a:r>
            <a:r>
              <a:rPr lang="es-ES" sz="2400" dirty="0" smtClean="0">
                <a:solidFill>
                  <a:srgbClr val="FF0000"/>
                </a:solidFill>
              </a:rPr>
              <a:t>POR MEDIOS QUÍMICOS </a:t>
            </a:r>
            <a:endParaRPr lang="es-ES" sz="2400" dirty="0">
              <a:solidFill>
                <a:srgbClr val="FF0000"/>
              </a:solidFill>
            </a:endParaRPr>
          </a:p>
        </p:txBody>
      </p:sp>
      <p:sp>
        <p:nvSpPr>
          <p:cNvPr id="3" name="2 CuadroTexto"/>
          <p:cNvSpPr txBox="1"/>
          <p:nvPr/>
        </p:nvSpPr>
        <p:spPr>
          <a:xfrm>
            <a:off x="357158" y="785795"/>
            <a:ext cx="8501122" cy="5293757"/>
          </a:xfrm>
          <a:prstGeom prst="rect">
            <a:avLst/>
          </a:prstGeom>
          <a:noFill/>
        </p:spPr>
        <p:txBody>
          <a:bodyPr wrap="square" rtlCol="0">
            <a:spAutoFit/>
          </a:bodyPr>
          <a:lstStyle/>
          <a:p>
            <a:r>
              <a:rPr lang="es-ES" sz="2000" b="1" dirty="0" smtClean="0">
                <a:latin typeface="Times New Roman" pitchFamily="18" charset="0"/>
                <a:cs typeface="Times New Roman" pitchFamily="18" charset="0"/>
              </a:rPr>
              <a:t>2. 1. DEPOSITO POR BAÑO QUIMICO ( DBQ )</a:t>
            </a:r>
          </a:p>
          <a:p>
            <a:r>
              <a:rPr lang="es-ES" sz="2000" dirty="0" smtClean="0">
                <a:latin typeface="Times New Roman" pitchFamily="18" charset="0"/>
                <a:cs typeface="Times New Roman" pitchFamily="18" charset="0"/>
              </a:rPr>
              <a:t>Está basado en la precipitación contralada del material que se desea obtener, hacia el sustrato donde se depositará.</a:t>
            </a:r>
          </a:p>
          <a:p>
            <a:r>
              <a:rPr lang="es-ES" sz="2000" dirty="0" smtClean="0">
                <a:latin typeface="Times New Roman" pitchFamily="18" charset="0"/>
                <a:cs typeface="Times New Roman" pitchFamily="18" charset="0"/>
              </a:rPr>
              <a:t>Se debe cumplir la condición que </a:t>
            </a:r>
          </a:p>
          <a:p>
            <a:r>
              <a:rPr lang="es-ES" sz="2000" dirty="0" smtClean="0">
                <a:latin typeface="Times New Roman" pitchFamily="18" charset="0"/>
                <a:cs typeface="Times New Roman" pitchFamily="18" charset="0"/>
              </a:rPr>
              <a:t>PI &gt; </a:t>
            </a:r>
            <a:r>
              <a:rPr lang="es-ES" sz="2000" dirty="0" err="1" smtClean="0">
                <a:latin typeface="Times New Roman" pitchFamily="18" charset="0"/>
                <a:cs typeface="Times New Roman" pitchFamily="18" charset="0"/>
              </a:rPr>
              <a:t>Kps</a:t>
            </a:r>
            <a:endParaRPr lang="es-ES" sz="2000" dirty="0" smtClean="0">
              <a:latin typeface="Times New Roman" pitchFamily="18" charset="0"/>
              <a:cs typeface="Times New Roman" pitchFamily="18" charset="0"/>
            </a:endParaRPr>
          </a:p>
          <a:p>
            <a:r>
              <a:rPr lang="es-ES" sz="2000" dirty="0" smtClean="0">
                <a:latin typeface="Times New Roman" pitchFamily="18" charset="0"/>
                <a:cs typeface="Times New Roman" pitchFamily="18" charset="0"/>
              </a:rPr>
              <a:t>donde  </a:t>
            </a:r>
            <a:r>
              <a:rPr lang="es-ES" sz="2000" dirty="0" smtClean="0">
                <a:solidFill>
                  <a:srgbClr val="FF0000"/>
                </a:solidFill>
                <a:latin typeface="Times New Roman" pitchFamily="18" charset="0"/>
                <a:cs typeface="Times New Roman" pitchFamily="18" charset="0"/>
              </a:rPr>
              <a:t>PI</a:t>
            </a:r>
            <a:r>
              <a:rPr lang="es-ES" sz="2000" dirty="0" smtClean="0">
                <a:latin typeface="Times New Roman" pitchFamily="18" charset="0"/>
                <a:cs typeface="Times New Roman" pitchFamily="18" charset="0"/>
              </a:rPr>
              <a:t> es </a:t>
            </a:r>
            <a:r>
              <a:rPr lang="es-ES" sz="2000" dirty="0" smtClean="0">
                <a:solidFill>
                  <a:srgbClr val="00B0F0"/>
                </a:solidFill>
                <a:latin typeface="Times New Roman" pitchFamily="18" charset="0"/>
                <a:cs typeface="Times New Roman" pitchFamily="18" charset="0"/>
              </a:rPr>
              <a:t>producto de las concentraciones de los Iones </a:t>
            </a:r>
            <a:r>
              <a:rPr lang="es-ES" sz="2000" dirty="0" smtClean="0">
                <a:latin typeface="Times New Roman" pitchFamily="18" charset="0"/>
                <a:cs typeface="Times New Roman" pitchFamily="18" charset="0"/>
              </a:rPr>
              <a:t>que forman el compuesto; </a:t>
            </a:r>
            <a:r>
              <a:rPr lang="es-ES" sz="2000" dirty="0" err="1" smtClean="0">
                <a:solidFill>
                  <a:srgbClr val="FF0000"/>
                </a:solidFill>
                <a:latin typeface="Times New Roman" pitchFamily="18" charset="0"/>
                <a:cs typeface="Times New Roman" pitchFamily="18" charset="0"/>
              </a:rPr>
              <a:t>Kps</a:t>
            </a:r>
            <a:r>
              <a:rPr lang="es-ES" sz="2000" dirty="0" smtClean="0">
                <a:latin typeface="Times New Roman" pitchFamily="18" charset="0"/>
                <a:cs typeface="Times New Roman" pitchFamily="18" charset="0"/>
              </a:rPr>
              <a:t> es el valor de la </a:t>
            </a:r>
            <a:r>
              <a:rPr lang="es-ES" sz="2000" dirty="0" smtClean="0">
                <a:solidFill>
                  <a:srgbClr val="00B0F0"/>
                </a:solidFill>
                <a:latin typeface="Times New Roman" pitchFamily="18" charset="0"/>
                <a:cs typeface="Times New Roman" pitchFamily="18" charset="0"/>
              </a:rPr>
              <a:t>constante del producto de la solubilidad</a:t>
            </a:r>
            <a:r>
              <a:rPr lang="es-ES" sz="2000" dirty="0" smtClean="0">
                <a:latin typeface="Times New Roman" pitchFamily="18" charset="0"/>
                <a:cs typeface="Times New Roman" pitchFamily="18" charset="0"/>
              </a:rPr>
              <a:t>. Y además se requiere que los iones a depositar se encuentren libres. Para los cual se requiere un sistema químico que atrape a estos iones .</a:t>
            </a:r>
          </a:p>
          <a:p>
            <a:r>
              <a:rPr lang="es-ES" sz="2000" dirty="0" smtClean="0">
                <a:latin typeface="Times New Roman" pitchFamily="18" charset="0"/>
                <a:cs typeface="Times New Roman" pitchFamily="18" charset="0"/>
              </a:rPr>
              <a:t>Es de suma importancia el control de la velocidad de reacción  </a:t>
            </a:r>
          </a:p>
          <a:p>
            <a:r>
              <a:rPr lang="es-ES" sz="2000" dirty="0" smtClean="0">
                <a:latin typeface="Times New Roman" pitchFamily="18" charset="0"/>
                <a:cs typeface="Times New Roman" pitchFamily="18" charset="0"/>
              </a:rPr>
              <a:t> V</a:t>
            </a:r>
            <a:r>
              <a:rPr lang="es-ES" sz="2000" baseline="-25000" dirty="0" smtClean="0">
                <a:latin typeface="Times New Roman" pitchFamily="18" charset="0"/>
                <a:cs typeface="Times New Roman" pitchFamily="18" charset="0"/>
              </a:rPr>
              <a:t>R</a:t>
            </a:r>
            <a:r>
              <a:rPr lang="es-ES" sz="2000" dirty="0" smtClean="0">
                <a:latin typeface="Times New Roman" pitchFamily="18" charset="0"/>
                <a:cs typeface="Times New Roman" pitchFamily="18" charset="0"/>
              </a:rPr>
              <a:t>= K f [c(R) ] ,</a:t>
            </a:r>
          </a:p>
          <a:p>
            <a:r>
              <a:rPr lang="es-ES" sz="2000" dirty="0" smtClean="0">
                <a:latin typeface="Times New Roman" pitchFamily="18" charset="0"/>
                <a:cs typeface="Times New Roman" pitchFamily="18" charset="0"/>
              </a:rPr>
              <a:t>donde K es la constante especifica de la velocidad de reacción que depende de </a:t>
            </a:r>
            <a:r>
              <a:rPr lang="es-ES" sz="2000" b="1" dirty="0" smtClean="0">
                <a:latin typeface="Times New Roman" pitchFamily="18" charset="0"/>
                <a:cs typeface="Times New Roman" pitchFamily="18" charset="0"/>
              </a:rPr>
              <a:t>la temperatura</a:t>
            </a:r>
            <a:r>
              <a:rPr lang="es-ES" sz="2000" dirty="0" smtClean="0">
                <a:latin typeface="Times New Roman" pitchFamily="18" charset="0"/>
                <a:cs typeface="Times New Roman" pitchFamily="18" charset="0"/>
              </a:rPr>
              <a:t>.  Y  f [c(R) ] es función de </a:t>
            </a:r>
            <a:r>
              <a:rPr lang="es-ES" sz="2000" b="1" dirty="0" smtClean="0">
                <a:latin typeface="Times New Roman" pitchFamily="18" charset="0"/>
                <a:cs typeface="Times New Roman" pitchFamily="18" charset="0"/>
              </a:rPr>
              <a:t>la concentración de la reacción </a:t>
            </a:r>
          </a:p>
          <a:p>
            <a:r>
              <a:rPr lang="es-ES" sz="2000" dirty="0" smtClean="0">
                <a:latin typeface="Times New Roman" pitchFamily="18" charset="0"/>
                <a:cs typeface="Times New Roman" pitchFamily="18" charset="0"/>
              </a:rPr>
              <a:t> K= A </a:t>
            </a:r>
            <a:r>
              <a:rPr lang="es-ES" sz="2000" dirty="0" err="1" smtClean="0">
                <a:latin typeface="Times New Roman" pitchFamily="18" charset="0"/>
                <a:cs typeface="Times New Roman" pitchFamily="18" charset="0"/>
              </a:rPr>
              <a:t>exp</a:t>
            </a:r>
            <a:r>
              <a:rPr lang="es-ES" sz="2000" dirty="0" smtClean="0">
                <a:latin typeface="Times New Roman" pitchFamily="18" charset="0"/>
                <a:cs typeface="Times New Roman" pitchFamily="18" charset="0"/>
              </a:rPr>
              <a:t>(- </a:t>
            </a:r>
            <a:r>
              <a:rPr lang="es-ES" sz="2000" dirty="0" err="1" smtClean="0">
                <a:latin typeface="Times New Roman" pitchFamily="18" charset="0"/>
                <a:cs typeface="Times New Roman" pitchFamily="18" charset="0"/>
              </a:rPr>
              <a:t>E</a:t>
            </a:r>
            <a:r>
              <a:rPr lang="es-ES" sz="2000" baseline="-25000" dirty="0" err="1" smtClean="0">
                <a:latin typeface="Times New Roman" pitchFamily="18" charset="0"/>
                <a:cs typeface="Times New Roman" pitchFamily="18" charset="0"/>
              </a:rPr>
              <a:t>a</a:t>
            </a:r>
            <a:r>
              <a:rPr lang="es-ES" sz="2000" dirty="0" smtClean="0">
                <a:latin typeface="Times New Roman" pitchFamily="18" charset="0"/>
                <a:cs typeface="Times New Roman" pitchFamily="18" charset="0"/>
              </a:rPr>
              <a:t>/RT), </a:t>
            </a:r>
          </a:p>
          <a:p>
            <a:r>
              <a:rPr lang="es-ES" sz="2000" dirty="0" smtClean="0">
                <a:latin typeface="Times New Roman" pitchFamily="18" charset="0"/>
                <a:cs typeface="Times New Roman" pitchFamily="18" charset="0"/>
              </a:rPr>
              <a:t>donde A es el factor de </a:t>
            </a:r>
            <a:r>
              <a:rPr lang="es-ES" sz="2000" dirty="0" err="1" smtClean="0">
                <a:latin typeface="Times New Roman" pitchFamily="18" charset="0"/>
                <a:cs typeface="Times New Roman" pitchFamily="18" charset="0"/>
              </a:rPr>
              <a:t>arrhenius</a:t>
            </a:r>
            <a:r>
              <a:rPr lang="es-ES" sz="2000" dirty="0" smtClean="0">
                <a:latin typeface="Times New Roman" pitchFamily="18" charset="0"/>
                <a:cs typeface="Times New Roman" pitchFamily="18" charset="0"/>
              </a:rPr>
              <a:t>, R constante del gas ideal, T temperatura absoluta, </a:t>
            </a:r>
            <a:r>
              <a:rPr lang="es-ES" sz="2000" dirty="0" err="1" smtClean="0">
                <a:latin typeface="Times New Roman" pitchFamily="18" charset="0"/>
                <a:cs typeface="Times New Roman" pitchFamily="18" charset="0"/>
              </a:rPr>
              <a:t>E</a:t>
            </a:r>
            <a:r>
              <a:rPr lang="es-ES" sz="2000" baseline="-25000" dirty="0" err="1" smtClean="0">
                <a:latin typeface="Times New Roman" pitchFamily="18" charset="0"/>
                <a:cs typeface="Times New Roman" pitchFamily="18" charset="0"/>
              </a:rPr>
              <a:t>a</a:t>
            </a:r>
            <a:r>
              <a:rPr lang="es-ES" sz="2000" dirty="0" smtClean="0">
                <a:latin typeface="Times New Roman" pitchFamily="18" charset="0"/>
                <a:cs typeface="Times New Roman" pitchFamily="18" charset="0"/>
              </a:rPr>
              <a:t> energía de activación del proceso.</a:t>
            </a:r>
          </a:p>
          <a:p>
            <a:endParaRPr lang="es-ES" dirty="0"/>
          </a:p>
        </p:txBody>
      </p:sp>
      <p:pic>
        <p:nvPicPr>
          <p:cNvPr id="4" name="3 Imagen"/>
          <p:cNvPicPr/>
          <p:nvPr/>
        </p:nvPicPr>
        <p:blipFill>
          <a:blip r:embed="rId2"/>
          <a:srcRect l="38449" t="18025" r="36245" b="57265"/>
          <a:stretch>
            <a:fillRect/>
          </a:stretch>
        </p:blipFill>
        <p:spPr bwMode="auto">
          <a:xfrm>
            <a:off x="6572264" y="4786322"/>
            <a:ext cx="2253302" cy="17605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784</TotalTime>
  <Words>1761</Words>
  <Application>Microsoft Office PowerPoint</Application>
  <PresentationFormat>Presentación en pantalla (4:3)</PresentationFormat>
  <Paragraphs>121</Paragraphs>
  <Slides>21</Slides>
  <Notes>0</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Tema de Office</vt:lpstr>
      <vt:lpstr>Diapositiva 1</vt:lpstr>
      <vt:lpstr>Diapositiva 2</vt:lpstr>
      <vt:lpstr>Diapositiva 3</vt:lpstr>
      <vt:lpstr>Diapositiva 4</vt:lpstr>
      <vt:lpstr>Diapositiva 5</vt:lpstr>
      <vt:lpstr>Diapositiva 6</vt:lpstr>
      <vt:lpstr>Diapositiva 7</vt:lpstr>
      <vt:lpstr>Diapositiva 8</vt:lpstr>
      <vt:lpstr>2. DEPOSICIÓN  POR MEDIOS QUÍMICOS </vt:lpstr>
      <vt:lpstr>Diapositiva 10</vt:lpstr>
      <vt:lpstr>Diapositiva 11</vt:lpstr>
      <vt:lpstr> 2.2 TÉCNICA DE DEPÓSITO POR ESPRAY PIROLISIS ( rociado piro lítico)   </vt:lpstr>
      <vt:lpstr>COMPONENTES DEL EQUIPO UTILIZADO EN ESTA TÉCNICA </vt:lpstr>
      <vt:lpstr>Diapositiva 14</vt:lpstr>
      <vt:lpstr> TECNICA DE DIP-COATING:  Es un proceso con una precisión controlada de inmersión y extracción de cualquier sustrato en un depósito de líquido (solvente) con el fin de depositar una capa de material. </vt:lpstr>
      <vt:lpstr>Diapositiva 16</vt:lpstr>
      <vt:lpstr>Diapositiva 17</vt:lpstr>
      <vt:lpstr>Aplicaciones </vt:lpstr>
      <vt:lpstr>NOBEL DE FÍSICA PARA DOS CIENTÍFICOS RUSOS POR SUS TRABAJOS SOBRE EL GRAFENO</vt:lpstr>
      <vt:lpstr>Diapositiva 20</vt:lpstr>
      <vt:lpstr>Diapositiva 21</vt:lpstr>
    </vt:vector>
  </TitlesOfParts>
  <Company>TIRAVANTTI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JULIO</dc:creator>
  <cp:lastModifiedBy>tiravantti</cp:lastModifiedBy>
  <cp:revision>65</cp:revision>
  <dcterms:created xsi:type="dcterms:W3CDTF">2010-12-10T23:07:49Z</dcterms:created>
  <dcterms:modified xsi:type="dcterms:W3CDTF">2010-12-17T13:22:32Z</dcterms:modified>
</cp:coreProperties>
</file>